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1" roundtripDataSignature="AMtx7mgUoyHcLFammnHe+/Wpj9psngI0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2322600-3475-4861-9CCC-4B085049C5A9}">
  <a:tblStyle styleId="{32322600-3475-4861-9CCC-4B085049C5A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C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5283" y="0"/>
            <a:ext cx="12502566" cy="707571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6445" y="3429000"/>
            <a:ext cx="1215555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C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SEGURIDAD SOCIAL DE LA POLICÍA NACIONAL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14457"/>
            <a:ext cx="12435980" cy="708691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0"/>
          <p:cNvSpPr txBox="1"/>
          <p:nvPr/>
        </p:nvSpPr>
        <p:spPr>
          <a:xfrm>
            <a:off x="4775577" y="859899"/>
            <a:ext cx="8372012" cy="10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274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VI: </a:t>
            </a:r>
            <a:r>
              <a:rPr b="1" lang="es-EC" sz="4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DIRECCIONES</a:t>
            </a:r>
            <a:endParaRPr/>
          </a:p>
        </p:txBody>
      </p:sp>
      <p:sp>
        <p:nvSpPr>
          <p:cNvPr id="175" name="Google Shape;175;p10"/>
          <p:cNvSpPr txBox="1"/>
          <p:nvPr/>
        </p:nvSpPr>
        <p:spPr>
          <a:xfrm>
            <a:off x="1555255" y="2971481"/>
            <a:ext cx="27075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C0CFE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</a:t>
            </a:r>
            <a:endParaRPr/>
          </a:p>
        </p:txBody>
      </p:sp>
      <p:sp>
        <p:nvSpPr>
          <p:cNvPr id="176" name="Google Shape;176;p10"/>
          <p:cNvSpPr txBox="1"/>
          <p:nvPr/>
        </p:nvSpPr>
        <p:spPr>
          <a:xfrm>
            <a:off x="5024750" y="2971463"/>
            <a:ext cx="848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C0CFE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177" name="Google Shape;177;p10"/>
          <p:cNvSpPr txBox="1"/>
          <p:nvPr/>
        </p:nvSpPr>
        <p:spPr>
          <a:xfrm>
            <a:off x="194451" y="3716600"/>
            <a:ext cx="5429100" cy="12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hace mención general de las direcciones. 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se detal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mediante que parámetros serán designados los Directores. </a:t>
            </a:r>
            <a:endParaRPr/>
          </a:p>
        </p:txBody>
      </p:sp>
      <p:sp>
        <p:nvSpPr>
          <p:cNvPr id="178" name="Google Shape;178;p10"/>
          <p:cNvSpPr txBox="1"/>
          <p:nvPr/>
        </p:nvSpPr>
        <p:spPr>
          <a:xfrm>
            <a:off x="6252210" y="3716600"/>
            <a:ext cx="57651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70" lvl="1" marL="56134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misión y competencias de las direcciones constan en el Estatuto Orgánico del ISSPOL, lo que proporciona un marco claro para su funcionamiento.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70" lvl="1" marL="56134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directores serán designados mediante un proceso de selección, conforme a los perfiles y requisitos establecidos en el reglamento específico, garantizando criterios de meritocracia, idoneidad y transparencia.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 txBox="1"/>
          <p:nvPr/>
        </p:nvSpPr>
        <p:spPr>
          <a:xfrm>
            <a:off x="0" y="596414"/>
            <a:ext cx="12356700" cy="19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971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VII: </a:t>
            </a:r>
            <a:r>
              <a:rPr b="1" lang="es-EC" sz="4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JUNTA COORDINADORA DEL SISTEMA DE SALUD PÚBLICA </a:t>
            </a:r>
            <a:endParaRPr/>
          </a:p>
        </p:txBody>
      </p:sp>
      <p:graphicFrame>
        <p:nvGraphicFramePr>
          <p:cNvPr id="185" name="Google Shape;185;p11"/>
          <p:cNvGraphicFramePr/>
          <p:nvPr/>
        </p:nvGraphicFramePr>
        <p:xfrm>
          <a:off x="0" y="28665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{32322600-3475-4861-9CCC-4B085049C5A9}</a:tableStyleId>
              </a:tblPr>
              <a:tblGrid>
                <a:gridCol w="6178375"/>
                <a:gridCol w="6178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66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3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LEY VIGENTE </a:t>
                      </a:r>
                      <a:endParaRPr sz="3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39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66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3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PROYECTO DE LEY </a:t>
                      </a:r>
                      <a:endParaRPr sz="3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3969"/>
                    </a:solidFill>
                  </a:tcPr>
                </a:tc>
              </a:tr>
              <a:tr h="1089675">
                <a:tc>
                  <a:txBody>
                    <a:bodyPr/>
                    <a:lstStyle/>
                    <a:p>
                      <a:pPr indent="-215899" lvl="1" marL="431797" marR="0" rtl="0" algn="just">
                        <a:lnSpc>
                          <a:spcPct val="15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E3A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C" sz="1800" u="none" cap="none" strike="noStrike">
                          <a:solidFill>
                            <a:srgbClr val="2A2E3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 existe la Junta Coordinadora.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15899" lvl="1" marL="431797" marR="0" rtl="0" algn="just">
                        <a:lnSpc>
                          <a:spcPct val="15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E3A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C" sz="1800" u="none" cap="none" strike="noStrike">
                          <a:solidFill>
                            <a:srgbClr val="2A2E3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Crea la Junta Coordinadora del sistema de salud policial como órgano de coordinación interinstitucional.  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15899" lvl="1" marL="431797" marR="0" rtl="0" algn="just">
                        <a:lnSpc>
                          <a:spcPct val="15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E3A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C" sz="1800" u="none" cap="none" strike="noStrike">
                          <a:solidFill>
                            <a:srgbClr val="2A2E3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 responsable de coordinar la prestación de servicios de salud. 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7376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 txBox="1"/>
          <p:nvPr/>
        </p:nvSpPr>
        <p:spPr>
          <a:xfrm>
            <a:off x="659027" y="261836"/>
            <a:ext cx="11315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VIII: JUNTA CALIFICADORA DE PRESTACIONES Y SERVICIOS </a:t>
            </a:r>
            <a:endParaRPr/>
          </a:p>
        </p:txBody>
      </p:sp>
      <p:sp>
        <p:nvSpPr>
          <p:cNvPr id="193" name="Google Shape;193;p12"/>
          <p:cNvSpPr txBox="1"/>
          <p:nvPr/>
        </p:nvSpPr>
        <p:spPr>
          <a:xfrm>
            <a:off x="1393693" y="1986581"/>
            <a:ext cx="2767201" cy="477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4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194" name="Google Shape;194;p12"/>
          <p:cNvSpPr txBox="1"/>
          <p:nvPr/>
        </p:nvSpPr>
        <p:spPr>
          <a:xfrm>
            <a:off x="6759400" y="1986580"/>
            <a:ext cx="4038907" cy="477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4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195" name="Google Shape;195;p12"/>
          <p:cNvSpPr txBox="1"/>
          <p:nvPr/>
        </p:nvSpPr>
        <p:spPr>
          <a:xfrm>
            <a:off x="2" y="1679006"/>
            <a:ext cx="5784300" cy="46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-205106" lvl="1" marL="410211" marR="0" rtl="0" algn="just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Times New Roman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reconoce la existencia de la Junta Calificadora de Servicios Policiales como órgano competente dentro del régimen.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5106" lvl="1" marL="410211" marR="0" rtl="0" algn="just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Times New Roman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 función principal es la de expedir los acuerdos de concesión de prestaciones a los afiliados y beneficiarios.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2"/>
          <p:cNvSpPr txBox="1"/>
          <p:nvPr/>
        </p:nvSpPr>
        <p:spPr>
          <a:xfrm>
            <a:off x="5263600" y="2464475"/>
            <a:ext cx="7030500" cy="45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-205106" lvl="1" marL="41021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amplía su denominación a Junta Calificadora de Prestaciones y Servicios Policiales, reflejando un alcance funcional más amplio.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5106" lvl="1" marL="41021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órgano será responsable de calificar el derecho del asegurado a recibir prestaciones, así como de expedir los acuerdos de concesión correspondientes. También se encargará de la calificación de los derechohabientes y la asignación de sus beneficios.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5106" lvl="1" marL="41021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establece la obligación de regular su funcionamiento mediante un reglamento específico, garantizando procedimientos claros y transparentes.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1990" y="-228913"/>
            <a:ext cx="12435980" cy="708691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3"/>
          <p:cNvSpPr txBox="1"/>
          <p:nvPr/>
        </p:nvSpPr>
        <p:spPr>
          <a:xfrm>
            <a:off x="3510147" y="1024529"/>
            <a:ext cx="9132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274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</a:t>
            </a:r>
            <a:r>
              <a:rPr b="1" lang="es-EC" sz="4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s-EC" sz="4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IX:</a:t>
            </a:r>
            <a:r>
              <a:rPr b="1" lang="es-EC" sz="4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JUNTA DE MÉDICOS </a:t>
            </a:r>
            <a:endParaRPr/>
          </a:p>
        </p:txBody>
      </p:sp>
      <p:sp>
        <p:nvSpPr>
          <p:cNvPr id="203" name="Google Shape;203;p13"/>
          <p:cNvSpPr txBox="1"/>
          <p:nvPr/>
        </p:nvSpPr>
        <p:spPr>
          <a:xfrm>
            <a:off x="6973479" y="2834260"/>
            <a:ext cx="403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>
              <a:solidFill>
                <a:srgbClr val="323F4F"/>
              </a:solidFill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55120" y="2910447"/>
            <a:ext cx="433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>
              <a:solidFill>
                <a:srgbClr val="323F4F"/>
              </a:solidFill>
            </a:endParaRPr>
          </a:p>
        </p:txBody>
      </p:sp>
      <p:sp>
        <p:nvSpPr>
          <p:cNvPr id="205" name="Google Shape;205;p13"/>
          <p:cNvSpPr txBox="1"/>
          <p:nvPr/>
        </p:nvSpPr>
        <p:spPr>
          <a:xfrm>
            <a:off x="-228599" y="3685464"/>
            <a:ext cx="4573500" cy="34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menciona la existencia de la Junta de Médicos, pero no se detalla su función específica.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 conformada por el Director Técnico de la Dirección General, dos oficiales médicos de la Dirección Nacional de Atención Integral en Salud (DNAIS) y un secretario,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280670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5138351" y="3304464"/>
            <a:ext cx="6977400" cy="3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0668" lvl="1" marL="5613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Junta de Médicos tiene la función de asesorar a cualquier dependencia institucional que deba emitir dictámenes técnicos relacionados con el otorgamiento de prestaciones.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9" lvl="1" marL="56133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 conformada por el Director Nacional de la DNAIS, un médico de la DNAIS, dos profesionales especialistas (uno en el área clínica y otro en el área quirúrgica) también pertenecientes a la DNAIS, y un secretario.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4"/>
          <p:cNvSpPr txBox="1"/>
          <p:nvPr/>
        </p:nvSpPr>
        <p:spPr>
          <a:xfrm>
            <a:off x="329514" y="398282"/>
            <a:ext cx="11532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X: AUDITORÍA INTERNA INSTITUCIONAL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4"/>
          <p:cNvSpPr txBox="1"/>
          <p:nvPr/>
        </p:nvSpPr>
        <p:spPr>
          <a:xfrm>
            <a:off x="1558730" y="2334620"/>
            <a:ext cx="265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214" name="Google Shape;214;p14"/>
          <p:cNvSpPr txBox="1"/>
          <p:nvPr/>
        </p:nvSpPr>
        <p:spPr>
          <a:xfrm>
            <a:off x="6723982" y="2328442"/>
            <a:ext cx="427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 </a:t>
            </a:r>
            <a:endParaRPr/>
          </a:p>
        </p:txBody>
      </p:sp>
      <p:sp>
        <p:nvSpPr>
          <p:cNvPr id="215" name="Google Shape;215;p14"/>
          <p:cNvSpPr txBox="1"/>
          <p:nvPr/>
        </p:nvSpPr>
        <p:spPr>
          <a:xfrm>
            <a:off x="220210" y="3316822"/>
            <a:ext cx="6351372" cy="423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6695" lvl="1" marL="453390" marR="0" rtl="0" algn="just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existe capítulo para la Auditoría Interna. </a:t>
            </a:r>
            <a:endParaRPr/>
          </a:p>
        </p:txBody>
      </p:sp>
      <p:sp>
        <p:nvSpPr>
          <p:cNvPr id="216" name="Google Shape;216;p14"/>
          <p:cNvSpPr txBox="1"/>
          <p:nvPr/>
        </p:nvSpPr>
        <p:spPr>
          <a:xfrm>
            <a:off x="6319879" y="3434824"/>
            <a:ext cx="55392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6695" lvl="1" marL="453390" marR="0" rtl="0" algn="just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establece capítulo específico. </a:t>
            </a:r>
            <a:endParaRPr/>
          </a:p>
          <a:p>
            <a:pPr indent="-226695" lvl="1" marL="453390" marR="0" rtl="0" algn="just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Establece sus atribuciones: exámenes generales y especiales sobre la gestión de inversiones, prestaciones y gobierno corporativo.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5"/>
          <p:cNvSpPr txBox="1"/>
          <p:nvPr/>
        </p:nvSpPr>
        <p:spPr>
          <a:xfrm>
            <a:off x="738848" y="193800"/>
            <a:ext cx="90021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II</a:t>
            </a:r>
            <a:endParaRPr/>
          </a:p>
        </p:txBody>
      </p:sp>
      <p:sp>
        <p:nvSpPr>
          <p:cNvPr id="223" name="Google Shape;223;p15"/>
          <p:cNvSpPr txBox="1"/>
          <p:nvPr/>
        </p:nvSpPr>
        <p:spPr>
          <a:xfrm>
            <a:off x="687860" y="1986581"/>
            <a:ext cx="10980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proyecto desarrolla una estructura institucional moderna, más técnica y especializada. 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 órganos de control interno como el Comité de Fiscalización. </a:t>
            </a:r>
            <a:endParaRPr/>
          </a:p>
        </p:txBody>
      </p:sp>
      <p:sp>
        <p:nvSpPr>
          <p:cNvPr id="224" name="Google Shape;224;p15"/>
          <p:cNvSpPr txBox="1"/>
          <p:nvPr/>
        </p:nvSpPr>
        <p:spPr>
          <a:xfrm>
            <a:off x="687860" y="3051882"/>
            <a:ext cx="10981038" cy="404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Inclusión de la Subdirección General para apoyar y garantizar continuidad administrativa.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9976" y="0"/>
            <a:ext cx="12435980" cy="7086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6"/>
          <p:cNvSpPr txBox="1"/>
          <p:nvPr/>
        </p:nvSpPr>
        <p:spPr>
          <a:xfrm>
            <a:off x="571626" y="2836425"/>
            <a:ext cx="4220100" cy="29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8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III: ACCIÓN PROTECTORA Y CAMPO DE APLICACIÓN  </a:t>
            </a:r>
            <a:endParaRPr>
              <a:solidFill>
                <a:srgbClr val="718BAB"/>
              </a:solidFill>
            </a:endParaRPr>
          </a:p>
        </p:txBody>
      </p:sp>
      <p:sp>
        <p:nvSpPr>
          <p:cNvPr id="231" name="Google Shape;231;p16"/>
          <p:cNvSpPr txBox="1"/>
          <p:nvPr/>
        </p:nvSpPr>
        <p:spPr>
          <a:xfrm>
            <a:off x="4964959" y="419698"/>
            <a:ext cx="621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</a:t>
            </a:r>
            <a:endParaRPr/>
          </a:p>
        </p:txBody>
      </p:sp>
      <p:sp>
        <p:nvSpPr>
          <p:cNvPr id="232" name="Google Shape;232;p16"/>
          <p:cNvSpPr txBox="1"/>
          <p:nvPr/>
        </p:nvSpPr>
        <p:spPr>
          <a:xfrm>
            <a:off x="3070654" y="2801061"/>
            <a:ext cx="6388442" cy="452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78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</a:t>
            </a:r>
            <a:endParaRPr/>
          </a:p>
        </p:txBody>
      </p:sp>
      <p:sp>
        <p:nvSpPr>
          <p:cNvPr id="233" name="Google Shape;233;p16"/>
          <p:cNvSpPr txBox="1"/>
          <p:nvPr/>
        </p:nvSpPr>
        <p:spPr>
          <a:xfrm>
            <a:off x="8380180" y="451150"/>
            <a:ext cx="42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299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Times New Roman"/>
              <a:buNone/>
            </a:pPr>
            <a:r>
              <a:rPr b="1" i="0" lang="es-EC" sz="3000" u="none" cap="none" strike="noStrik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</a:t>
            </a:r>
            <a:endParaRPr/>
          </a:p>
        </p:txBody>
      </p:sp>
      <p:sp>
        <p:nvSpPr>
          <p:cNvPr id="234" name="Google Shape;234;p16"/>
          <p:cNvSpPr txBox="1"/>
          <p:nvPr/>
        </p:nvSpPr>
        <p:spPr>
          <a:xfrm>
            <a:off x="4388178" y="1207541"/>
            <a:ext cx="36084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8" lvl="1" marL="5613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afiliación es obligatoria y automática para los servidores policiales activos a partir de la fecha de alta del policía. </a:t>
            </a:r>
            <a:endParaRPr b="0" i="0" sz="180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9" lvl="1" marL="56133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3 causales en las que la afiliación del servidor policial en servicio activo termina: muerte, baja, y sentencia por delito de alta traición a la patria. </a:t>
            </a:r>
            <a:endParaRPr/>
          </a:p>
          <a:p>
            <a:pPr indent="0" lvl="1" marL="28067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16"/>
          <p:cNvSpPr txBox="1"/>
          <p:nvPr/>
        </p:nvSpPr>
        <p:spPr>
          <a:xfrm>
            <a:off x="8368401" y="1283750"/>
            <a:ext cx="3726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8" lvl="1" marL="56133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afiliación también es obligatoria y automática a partir de la fecha del alta publicada en Orden General. </a:t>
            </a:r>
            <a:endParaRPr b="0" i="0" sz="180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9" lvl="1" marL="56133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ay dos causales en las que la afiliación del servidor policial en servicio activo termina: </a:t>
            </a:r>
            <a:endParaRPr/>
          </a:p>
          <a:p>
            <a:pPr indent="-514350" lvl="1" marL="79502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Calibri"/>
              <a:buAutoNum type="arabicPeriod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la Muerte; </a:t>
            </a:r>
            <a:endParaRPr/>
          </a:p>
          <a:p>
            <a:pPr indent="-514350" lvl="1" marL="79502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Calibri"/>
              <a:buAutoNum type="arabicPeriod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cesación o baja.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7"/>
          <p:cNvSpPr txBox="1"/>
          <p:nvPr/>
        </p:nvSpPr>
        <p:spPr>
          <a:xfrm>
            <a:off x="1611618" y="436137"/>
            <a:ext cx="9606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II: ACCIÓN PROTECTORA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89043" y="2088678"/>
            <a:ext cx="1903573" cy="673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C0CFE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243" name="Google Shape;243;p17"/>
          <p:cNvSpPr txBox="1"/>
          <p:nvPr/>
        </p:nvSpPr>
        <p:spPr>
          <a:xfrm>
            <a:off x="89043" y="3974329"/>
            <a:ext cx="2321497" cy="673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C0CFE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2293651" y="1981475"/>
            <a:ext cx="12940734" cy="881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existe como capítulo autónomo; los seguros son descritos individualmente.  </a:t>
            </a:r>
            <a:endParaRPr/>
          </a:p>
          <a:p>
            <a:pPr indent="-280669" lvl="1" marL="561339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se reconoce expresamente el concepto de “acción protectora”. 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2293651" y="3682822"/>
            <a:ext cx="10024200" cy="19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Introduce el concepto de acción protectora definida como conjunto de seguros y servicios sociales. </a:t>
            </a:r>
            <a:endParaRPr/>
          </a:p>
          <a:p>
            <a:pPr indent="-280669" lvl="1" marL="561339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prestaciones son inalienables, irrenunciables, imprescriptibles, no susceptibles de cesión, embargo, retención o interés financiero con excepciones. </a:t>
            </a:r>
            <a:endParaRPr/>
          </a:p>
          <a:p>
            <a:pPr indent="-280669" lvl="1" marL="561339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seguros del ISSPOL tendrán fondos independientes y propios.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8"/>
          <p:cNvSpPr txBox="1"/>
          <p:nvPr/>
        </p:nvSpPr>
        <p:spPr>
          <a:xfrm>
            <a:off x="169075" y="78305"/>
            <a:ext cx="12035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III: COBERTURAS DE LOS SEGUROS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18"/>
          <p:cNvSpPr txBox="1"/>
          <p:nvPr/>
        </p:nvSpPr>
        <p:spPr>
          <a:xfrm>
            <a:off x="1330826" y="1192488"/>
            <a:ext cx="3086100" cy="1588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07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</a:t>
            </a:r>
            <a:endParaRPr>
              <a:solidFill>
                <a:srgbClr val="B3C6E7"/>
              </a:solidFill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0" y="2780674"/>
            <a:ext cx="49092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las definiciones de los siguientes términos: asegurado, afiliado, pensionista, pensionista por invalidez o incapacidad, derechohabientes, y dependientes. </a:t>
            </a:r>
            <a:endParaRPr/>
          </a:p>
        </p:txBody>
      </p:sp>
      <p:sp>
        <p:nvSpPr>
          <p:cNvPr id="254" name="Google Shape;254;p18"/>
          <p:cNvSpPr txBox="1"/>
          <p:nvPr/>
        </p:nvSpPr>
        <p:spPr>
          <a:xfrm>
            <a:off x="7695523" y="1294952"/>
            <a:ext cx="3685179" cy="1588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07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</a:t>
            </a:r>
            <a:endParaRPr>
              <a:solidFill>
                <a:srgbClr val="B3C6E7"/>
              </a:solidFill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6239995" y="2780674"/>
            <a:ext cx="5568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Menciona quienes podrán ser beneficiarios de las prestaciones del ISSPOL: servidor policial en servicio activo y sus dependientes calificados, aspirantes a servidores policiales, pensionista de retiro, invalidez o incapacidad, pensionista de viudedad y orfandad, derechohabiente y los pensionistas del Estado y Ex combatientes.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9"/>
          <p:cNvSpPr txBox="1"/>
          <p:nvPr/>
        </p:nvSpPr>
        <p:spPr>
          <a:xfrm>
            <a:off x="659027" y="261836"/>
            <a:ext cx="28200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III</a:t>
            </a:r>
            <a:endParaRPr/>
          </a:p>
        </p:txBody>
      </p:sp>
      <p:sp>
        <p:nvSpPr>
          <p:cNvPr id="262" name="Google Shape;262;p19"/>
          <p:cNvSpPr txBox="1"/>
          <p:nvPr/>
        </p:nvSpPr>
        <p:spPr>
          <a:xfrm>
            <a:off x="686473" y="1977675"/>
            <a:ext cx="109536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Times New Roman"/>
              <a:buChar char="●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establecen características a las prestaciones que pueden recibir los sujetos de cobertura del ISSPOL como por ejemplo: que son irrenunciables. 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Times New Roman"/>
              <a:buChar char="●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fondos de los seguros del ISSPOL serán independientes.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3340" y="-78799"/>
            <a:ext cx="12294973" cy="701559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60857" y="52219"/>
            <a:ext cx="1207028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C" sz="40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PRIMERO: GENERALIDADES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C" sz="40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 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-369673" y="1620786"/>
            <a:ext cx="6149340" cy="663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3000" u="none" cap="none" strike="noStrike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209152" y="2284184"/>
            <a:ext cx="4991700" cy="3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régimen se fundamenta en los principios de universalidad, cooperación, solidaridad, justicia, equidad, previsión, integralidad y especificidad.</a:t>
            </a:r>
            <a:endParaRPr sz="1800">
              <a:solidFill>
                <a:srgbClr val="323F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reconoce y garantiza la protección integral de los servidores policiales en servicio activo y pasivo, así como la de sus derechohabientes.</a:t>
            </a:r>
            <a:endParaRPr sz="1800">
              <a:solidFill>
                <a:srgbClr val="323F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5882640" y="1620785"/>
            <a:ext cx="6309360" cy="663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C" sz="3000" u="none" cap="none" strike="noStrike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5861525" y="2229725"/>
            <a:ext cx="63516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incorporan nuevos principios rectores, tales como: ética, obligatoriedad, eficiencia, desconcentración, planificación, calidad, subsidiaridad, transparencia, equilibrio actuarial y prudencia financiera, entre otros, con el fin de fortalecer la gestión institucional.</a:t>
            </a:r>
            <a:endParaRPr sz="1800">
              <a:solidFill>
                <a:srgbClr val="323F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establece una definición más precisa y detallada de los beneficiarios y de la terminología institucional, para garantizar claridad normativa y operativa.</a:t>
            </a:r>
            <a:endParaRPr sz="1800">
              <a:solidFill>
                <a:srgbClr val="323F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4756" y="-149956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0"/>
          <p:cNvSpPr txBox="1"/>
          <p:nvPr/>
        </p:nvSpPr>
        <p:spPr>
          <a:xfrm>
            <a:off x="2844853" y="485952"/>
            <a:ext cx="6502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IV: PATRIMONIO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único </a:t>
            </a:r>
            <a:endParaRPr/>
          </a:p>
        </p:txBody>
      </p:sp>
      <p:sp>
        <p:nvSpPr>
          <p:cNvPr id="269" name="Google Shape;269;p20"/>
          <p:cNvSpPr txBox="1"/>
          <p:nvPr/>
        </p:nvSpPr>
        <p:spPr>
          <a:xfrm>
            <a:off x="-462058" y="2599143"/>
            <a:ext cx="6351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1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 sz="3000">
              <a:solidFill>
                <a:srgbClr val="B3C6E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20"/>
          <p:cNvSpPr txBox="1"/>
          <p:nvPr/>
        </p:nvSpPr>
        <p:spPr>
          <a:xfrm>
            <a:off x="5745313" y="2599143"/>
            <a:ext cx="6351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1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 sz="3000">
              <a:solidFill>
                <a:srgbClr val="B3C6E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1077075" y="3149600"/>
            <a:ext cx="2801700" cy="21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59078" lvl="1" marL="51815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Incluye bienes, derechos, fondos del IESS y superávit neto global. </a:t>
            </a:r>
            <a:endParaRPr sz="1800"/>
          </a:p>
        </p:txBody>
      </p:sp>
      <p:sp>
        <p:nvSpPr>
          <p:cNvPr id="272" name="Google Shape;272;p20"/>
          <p:cNvSpPr txBox="1"/>
          <p:nvPr/>
        </p:nvSpPr>
        <p:spPr>
          <a:xfrm>
            <a:off x="6431113" y="3149595"/>
            <a:ext cx="5919600" cy="17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1" marL="914400" rtl="0" algn="just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Superávit se asigna a cada seguro. 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just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1"/>
          <p:cNvSpPr txBox="1"/>
          <p:nvPr/>
        </p:nvSpPr>
        <p:spPr>
          <a:xfrm>
            <a:off x="659027" y="261836"/>
            <a:ext cx="28200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IV </a:t>
            </a:r>
            <a:endParaRPr/>
          </a:p>
        </p:txBody>
      </p:sp>
      <p:sp>
        <p:nvSpPr>
          <p:cNvPr id="279" name="Google Shape;279;p21"/>
          <p:cNvSpPr txBox="1"/>
          <p:nvPr/>
        </p:nvSpPr>
        <p:spPr>
          <a:xfrm>
            <a:off x="686473" y="1986581"/>
            <a:ext cx="10978305" cy="400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 la transparencia financiera y protege la autonomía patrimonial del ISSPOL frente a terceros y el Estado. </a:t>
            </a:r>
            <a:endParaRPr/>
          </a:p>
        </p:txBody>
      </p:sp>
      <p:sp>
        <p:nvSpPr>
          <p:cNvPr id="280" name="Google Shape;280;p21"/>
          <p:cNvSpPr txBox="1"/>
          <p:nvPr/>
        </p:nvSpPr>
        <p:spPr>
          <a:xfrm>
            <a:off x="686473" y="2409724"/>
            <a:ext cx="5585113" cy="402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Separación de fondos por seguro.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2"/>
          <p:cNvSpPr txBox="1"/>
          <p:nvPr/>
        </p:nvSpPr>
        <p:spPr>
          <a:xfrm>
            <a:off x="0" y="-42975"/>
            <a:ext cx="12410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V: PRESTACIONES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I: Seguro de Retiro</a:t>
            </a:r>
            <a:endParaRPr/>
          </a:p>
        </p:txBody>
      </p:sp>
      <p:sp>
        <p:nvSpPr>
          <p:cNvPr id="287" name="Google Shape;287;p22"/>
          <p:cNvSpPr txBox="1"/>
          <p:nvPr/>
        </p:nvSpPr>
        <p:spPr>
          <a:xfrm>
            <a:off x="710906" y="1300781"/>
            <a:ext cx="30861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>
              <a:solidFill>
                <a:srgbClr val="718BAB"/>
              </a:solidFill>
            </a:endParaRPr>
          </a:p>
        </p:txBody>
      </p:sp>
      <p:sp>
        <p:nvSpPr>
          <p:cNvPr id="288" name="Google Shape;288;p22"/>
          <p:cNvSpPr txBox="1"/>
          <p:nvPr/>
        </p:nvSpPr>
        <p:spPr>
          <a:xfrm>
            <a:off x="7401535" y="1224581"/>
            <a:ext cx="42462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>
              <a:solidFill>
                <a:srgbClr val="718BAB"/>
              </a:solidFill>
            </a:endParaRPr>
          </a:p>
        </p:txBody>
      </p:sp>
      <p:sp>
        <p:nvSpPr>
          <p:cNvPr id="289" name="Google Shape;289;p22"/>
          <p:cNvSpPr txBox="1"/>
          <p:nvPr/>
        </p:nvSpPr>
        <p:spPr>
          <a:xfrm>
            <a:off x="5034650" y="2066000"/>
            <a:ext cx="7157400" cy="3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15900" lvl="1" marL="43179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reconoce el derecho al retiro voluntario tras acreditar 300 aportaciones mensuales activas y efectivas, equivalentes a 25 años de servicio.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1" marL="43179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establece el retiro forzoso con 240 aportaciones (20 años) en los siguientes casos: falta de vacante institucional, declaratoria de muerte presunta, y sentencia condenatoria ejecutoriada.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1" marL="43179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base salarial para el cálculo de la pensión corresponde al promedio de las 60 mejores remuneraciones percibidas.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1" marL="43179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aplica un factor regulador actuarial del 85 % sobre la base salarial determinada.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1" marL="431797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establece como pensión mínima el equivalente al Salario Básico Unificado (SBU) para los casos de retiro, invalidez e incapacidad.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22"/>
          <p:cNvSpPr txBox="1"/>
          <p:nvPr/>
        </p:nvSpPr>
        <p:spPr>
          <a:xfrm>
            <a:off x="-622200" y="2142200"/>
            <a:ext cx="51126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1" marL="9144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reconoce el derecho al retiro voluntario al cumplir 25 años de servicio activo y efectivo como servidor policial.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establece el retiro forzoso al cumplir 20 años de servicio, en los siguientes casos: falta de vacante institucional,, desaparición, enfermedad o invalidez que impida continuar en funciones,   y fallecimiento del servidor policial.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3"/>
          <p:cNvSpPr txBox="1"/>
          <p:nvPr/>
        </p:nvSpPr>
        <p:spPr>
          <a:xfrm>
            <a:off x="1496211" y="-60250"/>
            <a:ext cx="9821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II: SEGURO DE INVALIDEZ </a:t>
            </a:r>
            <a:endParaRPr/>
          </a:p>
        </p:txBody>
      </p:sp>
      <p:sp>
        <p:nvSpPr>
          <p:cNvPr id="297" name="Google Shape;297;p23"/>
          <p:cNvSpPr txBox="1"/>
          <p:nvPr/>
        </p:nvSpPr>
        <p:spPr>
          <a:xfrm>
            <a:off x="0" y="773231"/>
            <a:ext cx="427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298" name="Google Shape;298;p23"/>
          <p:cNvSpPr txBox="1"/>
          <p:nvPr/>
        </p:nvSpPr>
        <p:spPr>
          <a:xfrm>
            <a:off x="6330779" y="773231"/>
            <a:ext cx="534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299" name="Google Shape;299;p23"/>
          <p:cNvSpPr txBox="1"/>
          <p:nvPr/>
        </p:nvSpPr>
        <p:spPr>
          <a:xfrm>
            <a:off x="-228600" y="1391334"/>
            <a:ext cx="49386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 para el asegurado con cinco (5) años de servicio activo y efectivo.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base de cálculo corresponde al sueldo vigente a la fecha de la baja.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coeficiente inicial es del 40% por los primeros 5 años, al que se suma: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2% adicional por cada año completo de servicio, y 0.167% por cada mes adicional.</a:t>
            </a: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20 años de servicio, el asegurado accede directamente a la pensión de retiro.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3"/>
          <p:cNvSpPr txBox="1"/>
          <p:nvPr/>
        </p:nvSpPr>
        <p:spPr>
          <a:xfrm>
            <a:off x="5174450" y="1315125"/>
            <a:ext cx="71061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 igualmente para el asegurado con cinco (5) años de servicio activo.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La base para el cálculo de la pensión se determina sobre el promedio de los sesenta (60) mejores haberes.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aplica un factor actuarial del 85% sobre la base de cálculo.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La cuantía se ajusta conforme a una tabla progresiva de coeficientes, con un tope máximo del 82%.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El incremento mensual del porcentaje de pensión es de 0.00167 por mes hasta los 20 años de servicio; a partir de ese punto, el incremento será de 0.0025 por mes.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Una vez cumplidos 25 años de servicio, el asegurado puede acceder a la pensión de retiro.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4"/>
          <p:cNvSpPr txBox="1"/>
          <p:nvPr/>
        </p:nvSpPr>
        <p:spPr>
          <a:xfrm>
            <a:off x="1600653" y="375507"/>
            <a:ext cx="9412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III: SEGURO DE MUERTE </a:t>
            </a:r>
            <a:endParaRPr/>
          </a:p>
        </p:txBody>
      </p:sp>
      <p:sp>
        <p:nvSpPr>
          <p:cNvPr id="307" name="Google Shape;307;p24"/>
          <p:cNvSpPr txBox="1"/>
          <p:nvPr/>
        </p:nvSpPr>
        <p:spPr>
          <a:xfrm>
            <a:off x="1683552" y="1424476"/>
            <a:ext cx="6351372" cy="624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1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308" name="Google Shape;308;p24"/>
          <p:cNvSpPr txBox="1"/>
          <p:nvPr/>
        </p:nvSpPr>
        <p:spPr>
          <a:xfrm>
            <a:off x="7020155" y="1421794"/>
            <a:ext cx="6351372" cy="624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1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309" name="Google Shape;309;p24"/>
          <p:cNvSpPr txBox="1"/>
          <p:nvPr/>
        </p:nvSpPr>
        <p:spPr>
          <a:xfrm>
            <a:off x="593267" y="2323107"/>
            <a:ext cx="42660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Beneficiarios: cónyuges, hijos menores de edad, padres.</a:t>
            </a:r>
            <a:endParaRPr/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Base: última pensión o pensión de invalidez.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Pérdida: por matrimonio o mayoría de edad.</a:t>
            </a:r>
            <a:endParaRPr/>
          </a:p>
          <a:p>
            <a:pPr indent="0" lvl="1" marL="28067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24"/>
          <p:cNvSpPr txBox="1"/>
          <p:nvPr/>
        </p:nvSpPr>
        <p:spPr>
          <a:xfrm>
            <a:off x="5831158" y="2318890"/>
            <a:ext cx="56469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Beneficiarios incluye hijos póstumos y mayores de edad.</a:t>
            </a:r>
            <a:endParaRPr/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Base: igual, pero garantiza el mínimo SBU.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hay pensión para quien se haya casado con un causante de más de 65 años y tenga menos de 3 años casado o en unión.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hay derecho a más de una pensión, se paga solo la de mayor valor.   </a:t>
            </a:r>
            <a:endParaRPr/>
          </a:p>
          <a:p>
            <a:pPr indent="-166368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5"/>
          <p:cNvSpPr txBox="1"/>
          <p:nvPr/>
        </p:nvSpPr>
        <p:spPr>
          <a:xfrm>
            <a:off x="2030627" y="261836"/>
            <a:ext cx="8713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IV: SEGURO DE SALUD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25"/>
          <p:cNvSpPr txBox="1"/>
          <p:nvPr/>
        </p:nvSpPr>
        <p:spPr>
          <a:xfrm>
            <a:off x="1423423" y="1470566"/>
            <a:ext cx="388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318" name="Google Shape;318;p25"/>
          <p:cNvSpPr txBox="1"/>
          <p:nvPr/>
        </p:nvSpPr>
        <p:spPr>
          <a:xfrm>
            <a:off x="7461483" y="1546766"/>
            <a:ext cx="460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319" name="Google Shape;319;p25"/>
          <p:cNvSpPr txBox="1"/>
          <p:nvPr/>
        </p:nvSpPr>
        <p:spPr>
          <a:xfrm>
            <a:off x="659027" y="2167466"/>
            <a:ext cx="38871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hay sistema de control ni auditorías.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Atención únicamente en unidades policiales o contratadas.</a:t>
            </a:r>
            <a:endParaRPr/>
          </a:p>
          <a:p>
            <a:pPr indent="-166368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25"/>
          <p:cNvSpPr txBox="1"/>
          <p:nvPr/>
        </p:nvSpPr>
        <p:spPr>
          <a:xfrm>
            <a:off x="6176616" y="2396066"/>
            <a:ext cx="54987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consejo directivo puede destinar recursos del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eguro a gastos de: capital, personal, equipamiento o reemplazo instrumental y equipos.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 de atención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amplia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pública, privada y policial.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implementa un sistema de control y auditorías para pagos.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crea la Dirección del Seguro de salud. </a:t>
            </a:r>
            <a:endParaRPr/>
          </a:p>
          <a:p>
            <a:pPr indent="-166368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9956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6"/>
          <p:cNvSpPr txBox="1"/>
          <p:nvPr/>
        </p:nvSpPr>
        <p:spPr>
          <a:xfrm>
            <a:off x="381000" y="158750"/>
            <a:ext cx="11532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V: SEGURO DE ACCIDENTES PROFESIONALES O LABORALES </a:t>
            </a:r>
            <a:endParaRPr/>
          </a:p>
        </p:txBody>
      </p:sp>
      <p:sp>
        <p:nvSpPr>
          <p:cNvPr id="327" name="Google Shape;327;p26"/>
          <p:cNvSpPr txBox="1"/>
          <p:nvPr/>
        </p:nvSpPr>
        <p:spPr>
          <a:xfrm>
            <a:off x="-1300773" y="1562717"/>
            <a:ext cx="72093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9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328" name="Google Shape;328;p26"/>
          <p:cNvSpPr txBox="1"/>
          <p:nvPr/>
        </p:nvSpPr>
        <p:spPr>
          <a:xfrm>
            <a:off x="5354850" y="1562295"/>
            <a:ext cx="72093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9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329" name="Google Shape;329;p26"/>
          <p:cNvSpPr txBox="1"/>
          <p:nvPr/>
        </p:nvSpPr>
        <p:spPr>
          <a:xfrm>
            <a:off x="-186101" y="2766775"/>
            <a:ext cx="4939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Pago único de indemnización + pensión.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Cálculo indemnización: de conformidad con el Reglamento. </a:t>
            </a:r>
            <a:endParaRPr/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Cálculo Pensión: igual al 100% del sueldo total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vigente a la fecha de la baja. </a:t>
            </a:r>
            <a:endParaRPr/>
          </a:p>
        </p:txBody>
      </p:sp>
      <p:sp>
        <p:nvSpPr>
          <p:cNvPr id="330" name="Google Shape;330;p26"/>
          <p:cNvSpPr txBox="1"/>
          <p:nvPr/>
        </p:nvSpPr>
        <p:spPr>
          <a:xfrm>
            <a:off x="5832326" y="2742175"/>
            <a:ext cx="64482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545" lvl="2" marL="101829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Pago único de i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ndemnización + pensión o montepío.</a:t>
            </a:r>
            <a:endParaRPr/>
          </a:p>
          <a:p>
            <a:pPr indent="-280545" lvl="2" marL="101829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Cálculo i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ndemnización: 40% del monto de la indemnización del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eguro de vida por el coeficiente del tipo de incapacidad. </a:t>
            </a:r>
            <a:endParaRPr/>
          </a:p>
          <a:p>
            <a:pPr indent="-280545" lvl="2" marL="101829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Pensión: 12 mejores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haberes policiales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85%.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737747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4756" y="-74978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7"/>
          <p:cNvSpPr txBox="1"/>
          <p:nvPr/>
        </p:nvSpPr>
        <p:spPr>
          <a:xfrm>
            <a:off x="1676400" y="261836"/>
            <a:ext cx="8415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VI: SEGURO DE VIDA </a:t>
            </a:r>
            <a:endParaRPr/>
          </a:p>
        </p:txBody>
      </p:sp>
      <p:sp>
        <p:nvSpPr>
          <p:cNvPr id="337" name="Google Shape;337;p27"/>
          <p:cNvSpPr txBox="1"/>
          <p:nvPr/>
        </p:nvSpPr>
        <p:spPr>
          <a:xfrm>
            <a:off x="-1343797" y="969722"/>
            <a:ext cx="6741038" cy="1338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999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338" name="Google Shape;338;p27"/>
          <p:cNvSpPr txBox="1"/>
          <p:nvPr/>
        </p:nvSpPr>
        <p:spPr>
          <a:xfrm>
            <a:off x="5703645" y="969722"/>
            <a:ext cx="6742167" cy="1338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999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339" name="Google Shape;339;p27"/>
          <p:cNvSpPr txBox="1"/>
          <p:nvPr/>
        </p:nvSpPr>
        <p:spPr>
          <a:xfrm>
            <a:off x="0" y="2073753"/>
            <a:ext cx="52110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 a policías y aspirantes.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Monto: $50.000 (activos), $10.000 (aspirantes).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Beneficiarios</a:t>
            </a: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personas naturales.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no hay herederos</a:t>
            </a: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 al ISSPOL. </a:t>
            </a:r>
            <a:endParaRPr/>
          </a:p>
        </p:txBody>
      </p:sp>
      <p:sp>
        <p:nvSpPr>
          <p:cNvPr id="340" name="Google Shape;340;p27"/>
          <p:cNvSpPr txBox="1"/>
          <p:nvPr/>
        </p:nvSpPr>
        <p:spPr>
          <a:xfrm>
            <a:off x="6467589" y="1997553"/>
            <a:ext cx="5214300" cy="30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 solo a policías activos.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Base: 54 sueldos del grado de Policía.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 ajustado con cálculo actuarial e inflación.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Beneficiarios: también personas jurídicas.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 herederos</a:t>
            </a: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fondos van a la reserva técnica del seguro.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272" y="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8"/>
          <p:cNvSpPr txBox="1"/>
          <p:nvPr/>
        </p:nvSpPr>
        <p:spPr>
          <a:xfrm>
            <a:off x="990600" y="269950"/>
            <a:ext cx="10501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VII: SEGURO DE MORTUORIA </a:t>
            </a:r>
            <a:endParaRPr/>
          </a:p>
        </p:txBody>
      </p:sp>
      <p:sp>
        <p:nvSpPr>
          <p:cNvPr id="347" name="Google Shape;347;p28"/>
          <p:cNvSpPr txBox="1"/>
          <p:nvPr/>
        </p:nvSpPr>
        <p:spPr>
          <a:xfrm>
            <a:off x="7226173" y="1248700"/>
            <a:ext cx="3580200" cy="14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</a:t>
            </a:r>
            <a:endParaRPr/>
          </a:p>
        </p:txBody>
      </p:sp>
      <p:sp>
        <p:nvSpPr>
          <p:cNvPr id="348" name="Google Shape;348;p28"/>
          <p:cNvSpPr txBox="1"/>
          <p:nvPr/>
        </p:nvSpPr>
        <p:spPr>
          <a:xfrm>
            <a:off x="566649" y="1247775"/>
            <a:ext cx="4059000" cy="14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83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</a:t>
            </a:r>
            <a:endParaRPr/>
          </a:p>
        </p:txBody>
      </p:sp>
      <p:sp>
        <p:nvSpPr>
          <p:cNvPr id="349" name="Google Shape;349;p28"/>
          <p:cNvSpPr txBox="1"/>
          <p:nvPr/>
        </p:nvSpPr>
        <p:spPr>
          <a:xfrm>
            <a:off x="-267338" y="2511041"/>
            <a:ext cx="5352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Todos los artículos fueron derogados desde el 2016. </a:t>
            </a:r>
            <a:endParaRPr/>
          </a:p>
        </p:txBody>
      </p:sp>
      <p:sp>
        <p:nvSpPr>
          <p:cNvPr id="350" name="Google Shape;350;p28"/>
          <p:cNvSpPr txBox="1"/>
          <p:nvPr/>
        </p:nvSpPr>
        <p:spPr>
          <a:xfrm>
            <a:off x="6096000" y="2511041"/>
            <a:ext cx="61260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Restaura y regula el Seguro de Mortuoria.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Incluye gastos funerarios e indemnización a derechohabientes.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 definido por valuación actuarial.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Entrega sigue la prelación del Seguro de Muerte.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 herederos: va a reserva técnica del seguro.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9"/>
          <p:cNvSpPr txBox="1"/>
          <p:nvPr/>
        </p:nvSpPr>
        <p:spPr>
          <a:xfrm>
            <a:off x="1268627" y="185636"/>
            <a:ext cx="10164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VIII: SEGURO DE CESANTÍA </a:t>
            </a:r>
            <a:endParaRPr/>
          </a:p>
        </p:txBody>
      </p:sp>
      <p:sp>
        <p:nvSpPr>
          <p:cNvPr id="357" name="Google Shape;357;p29"/>
          <p:cNvSpPr txBox="1"/>
          <p:nvPr/>
        </p:nvSpPr>
        <p:spPr>
          <a:xfrm>
            <a:off x="1803222" y="1119035"/>
            <a:ext cx="42927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>
              <a:solidFill>
                <a:srgbClr val="718BAB"/>
              </a:solidFill>
            </a:endParaRPr>
          </a:p>
        </p:txBody>
      </p:sp>
      <p:sp>
        <p:nvSpPr>
          <p:cNvPr id="358" name="Google Shape;358;p29"/>
          <p:cNvSpPr txBox="1"/>
          <p:nvPr/>
        </p:nvSpPr>
        <p:spPr>
          <a:xfrm>
            <a:off x="7237372" y="1119035"/>
            <a:ext cx="42927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</a:t>
            </a:r>
            <a:endParaRPr b="1">
              <a:solidFill>
                <a:srgbClr val="718BAB"/>
              </a:solidFill>
            </a:endParaRPr>
          </a:p>
        </p:txBody>
      </p:sp>
      <p:sp>
        <p:nvSpPr>
          <p:cNvPr id="359" name="Google Shape;359;p29"/>
          <p:cNvSpPr txBox="1"/>
          <p:nvPr/>
        </p:nvSpPr>
        <p:spPr>
          <a:xfrm>
            <a:off x="963827" y="1775809"/>
            <a:ext cx="42927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 el ISSPOL. </a:t>
            </a:r>
            <a:endParaRPr/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 desde 2 años de servicio. </a:t>
            </a:r>
            <a:endParaRPr/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Derechohabientes definidos en orden excluyente.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Incluye compensación por retiro (hasta 150 SBU). </a:t>
            </a:r>
            <a:endParaRPr/>
          </a:p>
        </p:txBody>
      </p:sp>
      <p:sp>
        <p:nvSpPr>
          <p:cNvPr id="360" name="Google Shape;360;p29"/>
          <p:cNvSpPr txBox="1"/>
          <p:nvPr/>
        </p:nvSpPr>
        <p:spPr>
          <a:xfrm>
            <a:off x="6759106" y="1699609"/>
            <a:ext cx="4292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 el Servicio de Cesantía, con su propia ley.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2378" y="-74978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4322117" y="595682"/>
            <a:ext cx="35477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C" sz="4000" u="none" cap="none" strike="noStrik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II 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1284506" y="1974227"/>
            <a:ext cx="6386050" cy="624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1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7255212" y="1974227"/>
            <a:ext cx="6386050" cy="624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1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149650" y="2803334"/>
            <a:ext cx="4566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ISSPOL es definido como una entidad con autonomía y patrimonio propio.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alude de forma general a una finalidad social, sin fines de lucro. 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6437725" y="2496995"/>
            <a:ext cx="4996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 finalidad incluye asegurar prestaciones a los afiliados.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0"/>
          <p:cNvSpPr txBox="1"/>
          <p:nvPr/>
        </p:nvSpPr>
        <p:spPr>
          <a:xfrm>
            <a:off x="24714" y="251817"/>
            <a:ext cx="12222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IX: SEGURO DEL RÉGIMEN ESPECIAL PARA ASPIRANTES A SERVIDORES POLICIALES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30"/>
          <p:cNvSpPr txBox="1"/>
          <p:nvPr/>
        </p:nvSpPr>
        <p:spPr>
          <a:xfrm>
            <a:off x="835805" y="2575529"/>
            <a:ext cx="293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C0CFE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</a:t>
            </a:r>
            <a:endParaRPr b="1"/>
          </a:p>
        </p:txBody>
      </p:sp>
      <p:sp>
        <p:nvSpPr>
          <p:cNvPr id="368" name="Google Shape;368;p30"/>
          <p:cNvSpPr txBox="1"/>
          <p:nvPr/>
        </p:nvSpPr>
        <p:spPr>
          <a:xfrm>
            <a:off x="835805" y="3242701"/>
            <a:ext cx="12271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existe regulación. </a:t>
            </a:r>
            <a:endParaRPr/>
          </a:p>
        </p:txBody>
      </p:sp>
      <p:sp>
        <p:nvSpPr>
          <p:cNvPr id="369" name="Google Shape;369;p30"/>
          <p:cNvSpPr txBox="1"/>
          <p:nvPr/>
        </p:nvSpPr>
        <p:spPr>
          <a:xfrm>
            <a:off x="5106501" y="3294700"/>
            <a:ext cx="6701400" cy="18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70" lvl="1" marL="56134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Establece 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régimen especial para aspirantes. </a:t>
            </a:r>
            <a:endParaRPr/>
          </a:p>
          <a:p>
            <a:pPr indent="-280670" lvl="1" marL="56134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Incluye cobertura por: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incapacidad, viudedad, orfandad, vida, y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gastos funerarios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-280670" lvl="1" marL="56134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es-EC" sz="1800">
                <a:latin typeface="Times New Roman"/>
                <a:ea typeface="Times New Roman"/>
                <a:cs typeface="Times New Roman"/>
                <a:sym typeface="Times New Roman"/>
              </a:rPr>
              <a:t>El Estado realizará un aporte mensual del 4% por cada aspirante.</a:t>
            </a:r>
            <a:endParaRPr/>
          </a:p>
          <a:p>
            <a:pPr indent="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0"/>
          <p:cNvSpPr txBox="1"/>
          <p:nvPr/>
        </p:nvSpPr>
        <p:spPr>
          <a:xfrm>
            <a:off x="6196848" y="2552400"/>
            <a:ext cx="401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C0CFE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2378" y="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1"/>
          <p:cNvSpPr txBox="1"/>
          <p:nvPr/>
        </p:nvSpPr>
        <p:spPr>
          <a:xfrm>
            <a:off x="1510242" y="494339"/>
            <a:ext cx="9259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X: FONDOS DE RESERVA </a:t>
            </a:r>
            <a:endParaRPr/>
          </a:p>
        </p:txBody>
      </p:sp>
      <p:sp>
        <p:nvSpPr>
          <p:cNvPr id="377" name="Google Shape;377;p31"/>
          <p:cNvSpPr txBox="1"/>
          <p:nvPr/>
        </p:nvSpPr>
        <p:spPr>
          <a:xfrm>
            <a:off x="1422685" y="1791009"/>
            <a:ext cx="276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4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>
              <a:solidFill>
                <a:srgbClr val="B3C6E7"/>
              </a:solidFill>
            </a:endParaRPr>
          </a:p>
        </p:txBody>
      </p:sp>
      <p:sp>
        <p:nvSpPr>
          <p:cNvPr id="378" name="Google Shape;378;p31"/>
          <p:cNvSpPr txBox="1"/>
          <p:nvPr/>
        </p:nvSpPr>
        <p:spPr>
          <a:xfrm>
            <a:off x="6578008" y="1781183"/>
            <a:ext cx="403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4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>
              <a:solidFill>
                <a:srgbClr val="B3C6E7"/>
              </a:solidFill>
            </a:endParaRPr>
          </a:p>
        </p:txBody>
      </p:sp>
      <p:sp>
        <p:nvSpPr>
          <p:cNvPr id="379" name="Google Shape;379;p31"/>
          <p:cNvSpPr txBox="1"/>
          <p:nvPr/>
        </p:nvSpPr>
        <p:spPr>
          <a:xfrm>
            <a:off x="352225" y="1919525"/>
            <a:ext cx="4905600" cy="31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-205106" lvl="1" marL="410211" marR="0" rtl="0" algn="just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realizará un pago mensual equivalente  un mes de haber por cada año de servicio. 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1"/>
          <p:cNvSpPr txBox="1"/>
          <p:nvPr/>
        </p:nvSpPr>
        <p:spPr>
          <a:xfrm>
            <a:off x="5257800" y="2224325"/>
            <a:ext cx="6537600" cy="3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-205106" lvl="1" marL="410211" marR="0" rtl="0" algn="just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Pago mensual del 8.33% del sueldo, desde el 2.° año. </a:t>
            </a:r>
            <a:endParaRPr/>
          </a:p>
          <a:p>
            <a:pPr indent="-205106" lvl="1" marL="410211" marR="0" rtl="0" algn="just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fondo acumulado será devuelto junto con los intereses generados. </a:t>
            </a:r>
            <a:endParaRPr/>
          </a:p>
          <a:p>
            <a:pPr indent="-205106" lvl="1" marL="410211" marR="0" rtl="0" algn="just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t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asa de interés aplicable ser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 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definida por el ISSPOL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base en un informe técnico. </a:t>
            </a:r>
            <a:endParaRPr/>
          </a:p>
          <a:p>
            <a:pPr indent="0" lvl="0" marL="914400" marR="0" rtl="0" algn="just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89" y="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2"/>
          <p:cNvSpPr txBox="1"/>
          <p:nvPr/>
        </p:nvSpPr>
        <p:spPr>
          <a:xfrm>
            <a:off x="10277" y="55144"/>
            <a:ext cx="12209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XI: INDEMNIZACIÓN PROFESIONAL </a:t>
            </a:r>
            <a:endParaRPr/>
          </a:p>
        </p:txBody>
      </p:sp>
      <p:sp>
        <p:nvSpPr>
          <p:cNvPr id="387" name="Google Shape;387;p32"/>
          <p:cNvSpPr txBox="1"/>
          <p:nvPr/>
        </p:nvSpPr>
        <p:spPr>
          <a:xfrm>
            <a:off x="709249" y="1168200"/>
            <a:ext cx="347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388" name="Google Shape;388;p32"/>
          <p:cNvSpPr txBox="1"/>
          <p:nvPr/>
        </p:nvSpPr>
        <p:spPr>
          <a:xfrm>
            <a:off x="6894275" y="1168200"/>
            <a:ext cx="458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389" name="Google Shape;389;p32"/>
          <p:cNvSpPr txBox="1"/>
          <p:nvPr/>
        </p:nvSpPr>
        <p:spPr>
          <a:xfrm>
            <a:off x="513877" y="1832761"/>
            <a:ext cx="4227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Artículos derogados desde 2016.</a:t>
            </a:r>
            <a:endParaRPr/>
          </a:p>
        </p:txBody>
      </p:sp>
      <p:sp>
        <p:nvSpPr>
          <p:cNvPr id="390" name="Google Shape;390;p32"/>
          <p:cNvSpPr txBox="1"/>
          <p:nvPr/>
        </p:nvSpPr>
        <p:spPr>
          <a:xfrm>
            <a:off x="6477601" y="1825180"/>
            <a:ext cx="5208600" cy="4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restablece 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indemnización profesional.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 a servidores polic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iales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 no tengan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derecho a retiro, invalidez, incapacidad y muerte. </a:t>
            </a:r>
            <a:endParaRPr/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Requiere un mínimo 5 años de servicio activo y aport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aciones al sistema. 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monto corresponderá a un pago único equivalente a una remuneración mensual unificada.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caso de fallecimiento, l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indemnizaci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ón se entregará a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los derechohabientes, siguiendo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orden de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prelación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establecido para el s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eguro de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uerte.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3"/>
          <p:cNvSpPr txBox="1"/>
          <p:nvPr/>
        </p:nvSpPr>
        <p:spPr>
          <a:xfrm>
            <a:off x="1116227" y="109436"/>
            <a:ext cx="10400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XII: RESERVA CONTINGENTE</a:t>
            </a:r>
            <a:endParaRPr>
              <a:solidFill>
                <a:srgbClr val="2F549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33"/>
          <p:cNvSpPr txBox="1"/>
          <p:nvPr/>
        </p:nvSpPr>
        <p:spPr>
          <a:xfrm>
            <a:off x="1484590" y="1166175"/>
            <a:ext cx="265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1539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398" name="Google Shape;398;p33"/>
          <p:cNvSpPr txBox="1"/>
          <p:nvPr/>
        </p:nvSpPr>
        <p:spPr>
          <a:xfrm>
            <a:off x="6684415" y="1086200"/>
            <a:ext cx="370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1539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399" name="Google Shape;399;p33"/>
          <p:cNvSpPr txBox="1"/>
          <p:nvPr/>
        </p:nvSpPr>
        <p:spPr>
          <a:xfrm>
            <a:off x="608825" y="517274"/>
            <a:ext cx="4878300" cy="30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-226695" lvl="1" marL="453390" marR="0" rtl="0" algn="just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Artículo derogado desde el 2016. </a:t>
            </a:r>
            <a:endParaRPr/>
          </a:p>
        </p:txBody>
      </p:sp>
      <p:sp>
        <p:nvSpPr>
          <p:cNvPr id="400" name="Google Shape;400;p33"/>
          <p:cNvSpPr txBox="1"/>
          <p:nvPr/>
        </p:nvSpPr>
        <p:spPr>
          <a:xfrm>
            <a:off x="5926675" y="1616475"/>
            <a:ext cx="5472900" cy="51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0" lIns="190500" spcFirstLastPara="1" rIns="190500" wrap="square" tIns="190500">
            <a:noAutofit/>
          </a:bodyPr>
          <a:lstStyle/>
          <a:p>
            <a:pPr indent="-226695" lvl="1" marL="453390" marR="0" rtl="0" algn="just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restablece 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reserva contingente. </a:t>
            </a:r>
            <a:endParaRPr/>
          </a:p>
          <a:p>
            <a:pPr indent="-226695" lvl="1" marL="453390" marR="0" rtl="0" algn="just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Cubre eventos imprevisibles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relacionados con los seis 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seguros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r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etiro, invalidez, muerte, accidentes, mortuoria, y vida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26695" lvl="1" marL="453390" marR="0" rtl="0" algn="just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monto será determinado mediante una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valuación actuarial de las reservas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correspondientes a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cada seguro.</a:t>
            </a:r>
            <a:endParaRPr/>
          </a:p>
          <a:p>
            <a:pPr indent="-226695" lvl="1" marL="453390" marR="0" rtl="0" algn="just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 utilización estará permitida únicamente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aprobaci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ón 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 Consejo Directivo.</a:t>
            </a:r>
            <a:endParaRPr/>
          </a:p>
          <a:p>
            <a:pPr indent="-226695" lvl="1" marL="453390" marR="0" rtl="0" algn="just">
              <a:lnSpc>
                <a:spcPct val="163333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prohíbe expresamente su uso para fines distintos a los establecidos.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4"/>
          <p:cNvSpPr txBox="1"/>
          <p:nvPr/>
        </p:nvSpPr>
        <p:spPr>
          <a:xfrm>
            <a:off x="659027" y="261836"/>
            <a:ext cx="28200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V </a:t>
            </a:r>
            <a:endParaRPr/>
          </a:p>
        </p:txBody>
      </p:sp>
      <p:sp>
        <p:nvSpPr>
          <p:cNvPr id="407" name="Google Shape;407;p34"/>
          <p:cNvSpPr txBox="1"/>
          <p:nvPr/>
        </p:nvSpPr>
        <p:spPr>
          <a:xfrm>
            <a:off x="659027" y="1986581"/>
            <a:ext cx="11532900" cy="19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just">
              <a:lnSpc>
                <a:spcPct val="18195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proyecto incorpora protección específica para los aspirantes. </a:t>
            </a:r>
            <a:endParaRPr sz="20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8195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Detalla de manera m</a:t>
            </a: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ás precisa las condiciones, coberturas y procedimientos aplicables a cada seguro. </a:t>
            </a:r>
            <a:endParaRPr sz="20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8195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establece una</a:t>
            </a: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reserva contingente destinada a cubrir eventos imprevistos en los seis seguros, respaldad por estudios actuariales y con uso estrictamente regulado.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11139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5"/>
          <p:cNvSpPr txBox="1"/>
          <p:nvPr/>
        </p:nvSpPr>
        <p:spPr>
          <a:xfrm>
            <a:off x="2084454" y="-44042"/>
            <a:ext cx="8538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VI: SERVICIO SOCIALES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Único: Servicio de Crédito</a:t>
            </a:r>
            <a:endParaRPr/>
          </a:p>
        </p:txBody>
      </p:sp>
      <p:sp>
        <p:nvSpPr>
          <p:cNvPr id="414" name="Google Shape;414;p35"/>
          <p:cNvSpPr txBox="1"/>
          <p:nvPr/>
        </p:nvSpPr>
        <p:spPr>
          <a:xfrm>
            <a:off x="1478125" y="1355749"/>
            <a:ext cx="3874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07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</a:t>
            </a:r>
            <a:endParaRPr/>
          </a:p>
        </p:txBody>
      </p:sp>
      <p:sp>
        <p:nvSpPr>
          <p:cNvPr id="415" name="Google Shape;415;p35"/>
          <p:cNvSpPr txBox="1"/>
          <p:nvPr/>
        </p:nvSpPr>
        <p:spPr>
          <a:xfrm>
            <a:off x="7092550" y="1373425"/>
            <a:ext cx="51159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07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</a:t>
            </a:r>
            <a:endParaRPr/>
          </a:p>
        </p:txBody>
      </p:sp>
      <p:sp>
        <p:nvSpPr>
          <p:cNvPr id="416" name="Google Shape;416;p35"/>
          <p:cNvSpPr txBox="1"/>
          <p:nvPr/>
        </p:nvSpPr>
        <p:spPr>
          <a:xfrm>
            <a:off x="-241270" y="2153130"/>
            <a:ext cx="63873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Solo p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odrán acceder los 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asegurados con un mínimo de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tres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años de aport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aciones. </a:t>
            </a:r>
            <a:endParaRPr/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créditos hipotecarios se otorgarán por una 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vez,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únicamente a quienes no posean vivienda, con un plazo de hasta 20 años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  <a:p>
            <a:pPr indent="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28067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p35"/>
          <p:cNvSpPr txBox="1"/>
          <p:nvPr/>
        </p:nvSpPr>
        <p:spPr>
          <a:xfrm>
            <a:off x="6450827" y="2506050"/>
            <a:ext cx="57048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exige un tiempo mínimo de aportaciones para acceder a los créditos.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permite solicitar préstamos hipotecarios para la adquisición de una segunda vivienda.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créditos quirografarios incluirán un seguro de saldos, así como una reserva destinada a cubrir riesgos por morosidad.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los créditos hipotecarios, el plazo máximo se amplía a 25 años e incluye un seguro especial que cubre incendios, sismos, e inundaciones. </a:t>
            </a:r>
            <a:endParaRPr/>
          </a:p>
          <a:p>
            <a:pPr indent="0" lvl="1" marL="28067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6"/>
          <p:cNvSpPr txBox="1"/>
          <p:nvPr/>
        </p:nvSpPr>
        <p:spPr>
          <a:xfrm>
            <a:off x="659026" y="401306"/>
            <a:ext cx="28200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VI</a:t>
            </a:r>
            <a:endParaRPr/>
          </a:p>
        </p:txBody>
      </p:sp>
      <p:grpSp>
        <p:nvGrpSpPr>
          <p:cNvPr id="424" name="Google Shape;424;p36"/>
          <p:cNvGrpSpPr/>
          <p:nvPr/>
        </p:nvGrpSpPr>
        <p:grpSpPr>
          <a:xfrm>
            <a:off x="686472" y="1320560"/>
            <a:ext cx="11101951" cy="855871"/>
            <a:chOff x="-7015182" y="0"/>
            <a:chExt cx="14802600" cy="1141161"/>
          </a:xfrm>
        </p:grpSpPr>
        <p:sp>
          <p:nvSpPr>
            <p:cNvPr id="425" name="Google Shape;425;p36"/>
            <p:cNvSpPr txBox="1"/>
            <p:nvPr/>
          </p:nvSpPr>
          <p:spPr>
            <a:xfrm>
              <a:off x="0" y="0"/>
              <a:ext cx="7446817" cy="66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5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6" name="Google Shape;426;p36"/>
            <p:cNvSpPr txBox="1"/>
            <p:nvPr/>
          </p:nvSpPr>
          <p:spPr>
            <a:xfrm>
              <a:off x="-7015182" y="771861"/>
              <a:ext cx="1480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2900" lvl="0" marL="457200" marR="0" rtl="0" algn="just">
                <a:lnSpc>
                  <a:spcPct val="18195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3A"/>
                </a:buClr>
                <a:buSzPts val="1800"/>
                <a:buFont typeface="Times New Roman"/>
                <a:buChar char="●"/>
              </a:pPr>
              <a:r>
                <a:rPr lang="es-EC" sz="1800">
                  <a:solidFill>
                    <a:srgbClr val="2A2E3A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Implementación de un sistema crediticio más flexible y adaptable a las necesidades del afiliado.</a:t>
              </a:r>
              <a:endParaRPr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7"/>
          <p:cNvSpPr txBox="1"/>
          <p:nvPr/>
        </p:nvSpPr>
        <p:spPr>
          <a:xfrm>
            <a:off x="-75600" y="157075"/>
            <a:ext cx="12356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VII: PENSIONISTAS DE </a:t>
            </a:r>
            <a:endParaRPr b="1" sz="4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CAJA POLICIAL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Único </a:t>
            </a:r>
            <a:endParaRPr/>
          </a:p>
        </p:txBody>
      </p:sp>
      <p:sp>
        <p:nvSpPr>
          <p:cNvPr id="433" name="Google Shape;433;p37"/>
          <p:cNvSpPr txBox="1"/>
          <p:nvPr/>
        </p:nvSpPr>
        <p:spPr>
          <a:xfrm>
            <a:off x="808782" y="2530696"/>
            <a:ext cx="329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434" name="Google Shape;434;p37"/>
          <p:cNvSpPr txBox="1"/>
          <p:nvPr/>
        </p:nvSpPr>
        <p:spPr>
          <a:xfrm>
            <a:off x="5068391" y="2454497"/>
            <a:ext cx="90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C0CFE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435" name="Google Shape;435;p37"/>
          <p:cNvSpPr txBox="1"/>
          <p:nvPr/>
        </p:nvSpPr>
        <p:spPr>
          <a:xfrm>
            <a:off x="142147" y="3018574"/>
            <a:ext cx="787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9" lvl="1" marL="561339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único derogado desde el 2017. </a:t>
            </a:r>
            <a:endParaRPr/>
          </a:p>
        </p:txBody>
      </p:sp>
      <p:sp>
        <p:nvSpPr>
          <p:cNvPr id="436" name="Google Shape;436;p37"/>
          <p:cNvSpPr txBox="1"/>
          <p:nvPr/>
        </p:nvSpPr>
        <p:spPr>
          <a:xfrm>
            <a:off x="6591900" y="2996875"/>
            <a:ext cx="5628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reconoce expresamente al grupo de pensionistas correspondiente al período 1959–1995.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garantiza el respeto y la conservación de los derechos adquiridos por este grupo.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establece la obligatoriedad de los aportes a los seguros de Salud y Gastos Mortuorios.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8"/>
          <p:cNvSpPr txBox="1"/>
          <p:nvPr/>
        </p:nvSpPr>
        <p:spPr>
          <a:xfrm>
            <a:off x="659026" y="401306"/>
            <a:ext cx="28200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VII</a:t>
            </a:r>
            <a:endParaRPr/>
          </a:p>
        </p:txBody>
      </p:sp>
      <p:sp>
        <p:nvSpPr>
          <p:cNvPr id="443" name="Google Shape;443;p38"/>
          <p:cNvSpPr txBox="1"/>
          <p:nvPr/>
        </p:nvSpPr>
        <p:spPr>
          <a:xfrm>
            <a:off x="785322" y="2126050"/>
            <a:ext cx="10962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just">
              <a:lnSpc>
                <a:spcPct val="18195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Restablece formalmente este régimen y reconoce a los pensionistas como beneficiarios del sistema.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2378" y="-80349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9"/>
          <p:cNvSpPr txBox="1"/>
          <p:nvPr/>
        </p:nvSpPr>
        <p:spPr>
          <a:xfrm>
            <a:off x="1054502" y="261686"/>
            <a:ext cx="10083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VIII: PENSIONES DEL ESTADO.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Único </a:t>
            </a:r>
            <a:endParaRPr/>
          </a:p>
        </p:txBody>
      </p:sp>
      <p:sp>
        <p:nvSpPr>
          <p:cNvPr id="450" name="Google Shape;450;p39"/>
          <p:cNvSpPr txBox="1"/>
          <p:nvPr/>
        </p:nvSpPr>
        <p:spPr>
          <a:xfrm>
            <a:off x="1165816" y="1585275"/>
            <a:ext cx="3086100" cy="1588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07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</a:t>
            </a:r>
            <a:endParaRPr>
              <a:solidFill>
                <a:srgbClr val="718BAB"/>
              </a:solidFill>
            </a:endParaRPr>
          </a:p>
        </p:txBody>
      </p:sp>
      <p:sp>
        <p:nvSpPr>
          <p:cNvPr id="451" name="Google Shape;451;p39"/>
          <p:cNvSpPr txBox="1"/>
          <p:nvPr/>
        </p:nvSpPr>
        <p:spPr>
          <a:xfrm>
            <a:off x="8314841" y="1585275"/>
            <a:ext cx="3086100" cy="1588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07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</a:t>
            </a:r>
            <a:endParaRPr>
              <a:solidFill>
                <a:srgbClr val="718BAB"/>
              </a:solidFill>
            </a:endParaRPr>
          </a:p>
        </p:txBody>
      </p:sp>
      <p:sp>
        <p:nvSpPr>
          <p:cNvPr id="452" name="Google Shape;452;p39"/>
          <p:cNvSpPr txBox="1"/>
          <p:nvPr/>
        </p:nvSpPr>
        <p:spPr>
          <a:xfrm>
            <a:off x="476703" y="3061114"/>
            <a:ext cx="49092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Dirigido a pensionistas con fecha anterior al 9 de marzo de 1959, excombatientes de 1941 y exmiembros del Cuerpo de Carabineros.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se requiere haber realizado aportes a seguros.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3" name="Google Shape;453;p39"/>
          <p:cNvSpPr txBox="1"/>
          <p:nvPr/>
        </p:nvSpPr>
        <p:spPr>
          <a:xfrm>
            <a:off x="6634067" y="3061114"/>
            <a:ext cx="49092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8" lvl="2" marL="10185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incorporan como beneficiarios los héroes y heroínas policiales.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2" marL="10185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pensionistas deben realizar aportes a los seguros de salud y de mortuoria.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2" marL="10185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ISSPOL continúa efectuando los pagos con fondos provenientes del Estado.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2465" y="33669"/>
            <a:ext cx="12435980" cy="708691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6447922" y="573976"/>
            <a:ext cx="6353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274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MEJORAS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6952186" y="1281980"/>
            <a:ext cx="635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I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4530233" y="2540657"/>
            <a:ext cx="63531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Times New Roman"/>
              <a:buChar char="●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incorporan principios modernos,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alineados con el contexto institucional, social y económico actual.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Times New Roman"/>
              <a:buChar char="●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refuerza la autonomía administrativa y financiera del ISSPOL,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garantizando una gestión independiente, eficiente, y responsable de sus recursos y funciones.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0"/>
          <p:cNvSpPr txBox="1"/>
          <p:nvPr/>
        </p:nvSpPr>
        <p:spPr>
          <a:xfrm>
            <a:off x="659027" y="261836"/>
            <a:ext cx="28200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VIII</a:t>
            </a:r>
            <a:endParaRPr/>
          </a:p>
        </p:txBody>
      </p:sp>
      <p:sp>
        <p:nvSpPr>
          <p:cNvPr id="460" name="Google Shape;460;p40"/>
          <p:cNvSpPr txBox="1"/>
          <p:nvPr/>
        </p:nvSpPr>
        <p:spPr>
          <a:xfrm>
            <a:off x="718100" y="1986575"/>
            <a:ext cx="87279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Amplía el grupo de beneficiarios e incorpora la obligación de aportar a los seguros, con el objetivo de garantizar la sostenibilidad del sistema.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1"/>
          <p:cNvSpPr txBox="1"/>
          <p:nvPr/>
        </p:nvSpPr>
        <p:spPr>
          <a:xfrm>
            <a:off x="2243427" y="593777"/>
            <a:ext cx="78699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IX: FINANCIAMIENTO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I: Generalidades </a:t>
            </a:r>
            <a:endParaRPr/>
          </a:p>
        </p:txBody>
      </p:sp>
      <p:graphicFrame>
        <p:nvGraphicFramePr>
          <p:cNvPr id="467" name="Google Shape;467;p41"/>
          <p:cNvGraphicFramePr/>
          <p:nvPr/>
        </p:nvGraphicFramePr>
        <p:xfrm>
          <a:off x="32951" y="31132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{32322600-3475-4861-9CCC-4B085049C5A9}</a:tableStyleId>
              </a:tblPr>
              <a:tblGrid>
                <a:gridCol w="6109025"/>
                <a:gridCol w="6214775"/>
              </a:tblGrid>
              <a:tr h="89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19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3000" u="none" cap="none" strike="noStrike">
                          <a:solidFill>
                            <a:srgbClr val="2A2E3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LEY VIGENTE </a:t>
                      </a:r>
                      <a:endParaRPr sz="3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F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19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C" sz="3000" u="none" cap="none" strike="noStrike">
                          <a:solidFill>
                            <a:srgbClr val="2A2E3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PROYECTO DE LEY </a:t>
                      </a:r>
                      <a:endParaRPr sz="3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FE1"/>
                    </a:solidFill>
                  </a:tcPr>
                </a:tc>
              </a:tr>
              <a:tr h="2585250">
                <a:tc>
                  <a:txBody>
                    <a:bodyPr/>
                    <a:lstStyle/>
                    <a:p>
                      <a:pPr indent="-259077" lvl="1" marL="518154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E3A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C" sz="1800">
                          <a:solidFill>
                            <a:srgbClr val="2A2E3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Financiamiento compartido entre el asegurado, el empleador (patrono) y el Estado.</a:t>
                      </a:r>
                      <a:endParaRPr sz="1800">
                        <a:solidFill>
                          <a:srgbClr val="2A2E3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59077" lvl="1" marL="518154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E3A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C" sz="1800">
                          <a:solidFill>
                            <a:srgbClr val="2A2E3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Basado en los principios de solidaridad, seguridad, liquidez, rentabilidad y austeridad.</a:t>
                      </a:r>
                      <a:endParaRPr sz="1800">
                        <a:solidFill>
                          <a:srgbClr val="2A2E3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59077" lvl="1" marL="518154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E3A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C" sz="1800">
                          <a:solidFill>
                            <a:srgbClr val="2A2E3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 mantienen las mismas fuentes de financiamiento: asegurado, empleador y Estado.</a:t>
                      </a:r>
                      <a:endParaRPr sz="1800">
                        <a:solidFill>
                          <a:srgbClr val="2A2E3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259077" lvl="1" marL="518154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A2E3A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s-EC" sz="1800">
                          <a:solidFill>
                            <a:srgbClr val="2A2E3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 conservan los principios financieros.</a:t>
                      </a:r>
                      <a:endParaRPr sz="1800">
                        <a:solidFill>
                          <a:srgbClr val="2A2E3A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90500" marB="190500" marR="190500" marL="190500" anchor="ctr">
                    <a:lnL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A2E3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2"/>
          <p:cNvSpPr txBox="1"/>
          <p:nvPr/>
        </p:nvSpPr>
        <p:spPr>
          <a:xfrm>
            <a:off x="307056" y="663138"/>
            <a:ext cx="11742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II: FUENTES DE FINANCIAMIENTO</a:t>
            </a:r>
            <a:endParaRPr/>
          </a:p>
        </p:txBody>
      </p:sp>
      <p:sp>
        <p:nvSpPr>
          <p:cNvPr id="474" name="Google Shape;474;p42"/>
          <p:cNvSpPr txBox="1"/>
          <p:nvPr/>
        </p:nvSpPr>
        <p:spPr>
          <a:xfrm>
            <a:off x="967946" y="1371028"/>
            <a:ext cx="2857995" cy="1354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475" name="Google Shape;475;p42"/>
          <p:cNvSpPr txBox="1"/>
          <p:nvPr/>
        </p:nvSpPr>
        <p:spPr>
          <a:xfrm>
            <a:off x="6903321" y="1380347"/>
            <a:ext cx="5006100" cy="13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476" name="Google Shape;476;p42"/>
          <p:cNvSpPr txBox="1"/>
          <p:nvPr/>
        </p:nvSpPr>
        <p:spPr>
          <a:xfrm>
            <a:off x="6439475" y="2677375"/>
            <a:ext cx="5628900" cy="4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Times New Roman"/>
              <a:buChar char="●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aporte individual es del 16,1 % del salario, distribuido en cinco seguros. Se eliminan los rubros de vivienda y reserva de contingencia.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Times New Roman"/>
              <a:buChar char="●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aporte individual para el seguro de cesantía es del 7 %, administrado bajo una ley independiente.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Times New Roman"/>
              <a:buChar char="●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aporte patronal aumenta al 18,25 %.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Times New Roman"/>
              <a:buChar char="●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aporte patronal para cesantía es del 8,75 %.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Times New Roman"/>
              <a:buChar char="●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pensionistas mantienen los mismos porcentajes de aporte.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7" name="Google Shape;477;p42"/>
          <p:cNvSpPr txBox="1"/>
          <p:nvPr/>
        </p:nvSpPr>
        <p:spPr>
          <a:xfrm>
            <a:off x="435176" y="2677375"/>
            <a:ext cx="5628900" cy="20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aporte individual corresponde al 17,5 % del sueldo imponible, distribuido en siete rubros.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aporte patronal es del 17,25 %.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pensionistas aportan el 0,25 % para seguro de mortuoria y el 2,5 % para seguro de salud.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3"/>
          <p:cNvSpPr txBox="1"/>
          <p:nvPr/>
        </p:nvSpPr>
        <p:spPr>
          <a:xfrm>
            <a:off x="1184130" y="261687"/>
            <a:ext cx="99885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III: RÉGIMEN FINANCIERO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4" name="Google Shape;484;p43"/>
          <p:cNvSpPr txBox="1"/>
          <p:nvPr/>
        </p:nvSpPr>
        <p:spPr>
          <a:xfrm>
            <a:off x="659027" y="1585275"/>
            <a:ext cx="2947670" cy="5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485" name="Google Shape;485;p43"/>
          <p:cNvSpPr txBox="1"/>
          <p:nvPr/>
        </p:nvSpPr>
        <p:spPr>
          <a:xfrm>
            <a:off x="7397671" y="1585275"/>
            <a:ext cx="4095591" cy="571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486" name="Google Shape;486;p43"/>
          <p:cNvSpPr txBox="1"/>
          <p:nvPr/>
        </p:nvSpPr>
        <p:spPr>
          <a:xfrm>
            <a:off x="7" y="2538315"/>
            <a:ext cx="49386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79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prestaciones se rigen por un sistema de capitalización colectiva con prima media general.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79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seguro de enfermedad y maternidad se gestiona bajo un sistema de reparto simple, complementado con una reserva de seguridad.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43"/>
          <p:cNvSpPr txBox="1"/>
          <p:nvPr/>
        </p:nvSpPr>
        <p:spPr>
          <a:xfrm>
            <a:off x="6817616" y="2538330"/>
            <a:ext cx="52557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79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mantiene el mismo régimen financiero para los seguros de retiro, invalidez, muerte, vida, indemnización profesional, mortuoria y salud.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79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seguro de accidentes profesionales se regirá por un régimen financiero actuarial basado en capitales de cobertura.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4"/>
          <p:cNvSpPr txBox="1"/>
          <p:nvPr/>
        </p:nvSpPr>
        <p:spPr>
          <a:xfrm>
            <a:off x="189471" y="157520"/>
            <a:ext cx="1202181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IV: ADMINISTRACIÓN FINANCIERA </a:t>
            </a:r>
            <a:endParaRPr/>
          </a:p>
        </p:txBody>
      </p:sp>
      <p:sp>
        <p:nvSpPr>
          <p:cNvPr id="494" name="Google Shape;494;p44"/>
          <p:cNvSpPr txBox="1"/>
          <p:nvPr/>
        </p:nvSpPr>
        <p:spPr>
          <a:xfrm>
            <a:off x="1109467" y="1166196"/>
            <a:ext cx="5585113" cy="532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495" name="Google Shape;495;p44"/>
          <p:cNvSpPr txBox="1"/>
          <p:nvPr/>
        </p:nvSpPr>
        <p:spPr>
          <a:xfrm>
            <a:off x="7881110" y="1162396"/>
            <a:ext cx="5585113" cy="532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1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496" name="Google Shape;496;p44"/>
          <p:cNvSpPr txBox="1"/>
          <p:nvPr/>
        </p:nvSpPr>
        <p:spPr>
          <a:xfrm>
            <a:off x="189475" y="1999572"/>
            <a:ext cx="5585100" cy="20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fondos capitalizados serán independientes y autárquicos, y deberán registrarse de forma separada.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presupuesto del ISSPOL incluirá tanto operación como inversión, basado en proyecciones financieras y el historial económico institucional.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7" name="Google Shape;497;p44"/>
          <p:cNvSpPr txBox="1"/>
          <p:nvPr/>
        </p:nvSpPr>
        <p:spPr>
          <a:xfrm>
            <a:off x="6393126" y="2057604"/>
            <a:ext cx="55851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ratifica que los fondos serán independientes y autárquicos, con gestión, registro y contabilidad separadas.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presupuesto no estará sujeto a límites ni techos cuando se trate de la cobertura de prestaciones.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responsabilidad de garantizar la liquidez recae directamente en la Dirección Financiera y Económica.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1211" y="-139470"/>
            <a:ext cx="12447968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5"/>
          <p:cNvSpPr txBox="1"/>
          <p:nvPr/>
        </p:nvSpPr>
        <p:spPr>
          <a:xfrm>
            <a:off x="636839" y="261836"/>
            <a:ext cx="302814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IX </a:t>
            </a:r>
            <a:endParaRPr/>
          </a:p>
        </p:txBody>
      </p:sp>
      <p:sp>
        <p:nvSpPr>
          <p:cNvPr id="504" name="Google Shape;504;p45"/>
          <p:cNvSpPr txBox="1"/>
          <p:nvPr/>
        </p:nvSpPr>
        <p:spPr>
          <a:xfrm>
            <a:off x="636839" y="1973891"/>
            <a:ext cx="10690200" cy="16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Times New Roman"/>
              <a:buChar char="●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sostenibilidad del sistema a largo plazo.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Times New Roman"/>
              <a:buChar char="●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transparencia en la gestión de los recursos.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Times New Roman"/>
              <a:buChar char="●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cobertura total de las prestaciones.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Times New Roman"/>
              <a:buChar char="●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priorización de principios fundamentales como la solidaridad, la liquidez, la seguridad y la rentabilidad.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6"/>
          <p:cNvSpPr txBox="1"/>
          <p:nvPr/>
        </p:nvSpPr>
        <p:spPr>
          <a:xfrm>
            <a:off x="2922477" y="27597"/>
            <a:ext cx="6511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X: INVERSIONES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Único </a:t>
            </a:r>
            <a:endParaRPr/>
          </a:p>
        </p:txBody>
      </p:sp>
      <p:sp>
        <p:nvSpPr>
          <p:cNvPr id="511" name="Google Shape;511;p46"/>
          <p:cNvSpPr txBox="1"/>
          <p:nvPr/>
        </p:nvSpPr>
        <p:spPr>
          <a:xfrm>
            <a:off x="1079396" y="1673313"/>
            <a:ext cx="38217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799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512" name="Google Shape;512;p46"/>
          <p:cNvSpPr txBox="1"/>
          <p:nvPr/>
        </p:nvSpPr>
        <p:spPr>
          <a:xfrm>
            <a:off x="7170746" y="1746157"/>
            <a:ext cx="8455202" cy="5566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799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513" name="Google Shape;513;p46"/>
          <p:cNvSpPr txBox="1"/>
          <p:nvPr/>
        </p:nvSpPr>
        <p:spPr>
          <a:xfrm>
            <a:off x="0" y="2697750"/>
            <a:ext cx="54951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79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inversiones deberán asegurar seguridad, liquidez y un rendimiento adecuado.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79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rendimiento obtenido no podrá ser inferior a la tasa técnica actuarial establecida.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79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autoriza la inversión en cualquier instrumento u operación que garantice rentabilidad.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Google Shape;514;p46"/>
          <p:cNvSpPr txBox="1"/>
          <p:nvPr/>
        </p:nvSpPr>
        <p:spPr>
          <a:xfrm>
            <a:off x="5680200" y="2452500"/>
            <a:ext cx="65118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exige una política de diversificación y prudencia en la gestión financiera de las inversiones.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prohíben las inversiones extrabursátiles y privadas, salvo las excepciones expresamente establecidas por la normativa.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establecen tres fases obligatorias para toda inversión: análisis técnico, análisis jurídico y evaluación de riesgos.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la inversión en un solo emisor supera el 1,5 % del portafolio no privativo, se requerirá un informe favorable de la Comisión Ejecutiva de Inversiones y la aprobación del Consejo Directivo.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18535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7"/>
          <p:cNvSpPr txBox="1"/>
          <p:nvPr/>
        </p:nvSpPr>
        <p:spPr>
          <a:xfrm>
            <a:off x="659028" y="419841"/>
            <a:ext cx="28200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X </a:t>
            </a:r>
            <a:endParaRPr/>
          </a:p>
        </p:txBody>
      </p:sp>
      <p:sp>
        <p:nvSpPr>
          <p:cNvPr id="521" name="Google Shape;521;p47"/>
          <p:cNvSpPr txBox="1"/>
          <p:nvPr/>
        </p:nvSpPr>
        <p:spPr>
          <a:xfrm>
            <a:off x="686475" y="2144575"/>
            <a:ext cx="11081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fortalece el sistema de inversiones mediante una planificación estratégica y un control riguroso de riesgos, con el fin de proteger los fondos  y garantizar su sostenibilidad.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8"/>
          <p:cNvSpPr txBox="1"/>
          <p:nvPr/>
        </p:nvSpPr>
        <p:spPr>
          <a:xfrm>
            <a:off x="-61363" y="-125721"/>
            <a:ext cx="12547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XI: CALIFICACIÓN Y PROCEDIMIENTOS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I: Calificación </a:t>
            </a:r>
            <a:endParaRPr/>
          </a:p>
        </p:txBody>
      </p:sp>
      <p:sp>
        <p:nvSpPr>
          <p:cNvPr id="528" name="Google Shape;528;p48"/>
          <p:cNvSpPr txBox="1"/>
          <p:nvPr/>
        </p:nvSpPr>
        <p:spPr>
          <a:xfrm>
            <a:off x="34675" y="791810"/>
            <a:ext cx="6158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999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529" name="Google Shape;529;p48"/>
          <p:cNvSpPr txBox="1"/>
          <p:nvPr/>
        </p:nvSpPr>
        <p:spPr>
          <a:xfrm>
            <a:off x="6498183" y="985663"/>
            <a:ext cx="72093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2999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530" name="Google Shape;530;p48"/>
          <p:cNvSpPr txBox="1"/>
          <p:nvPr/>
        </p:nvSpPr>
        <p:spPr>
          <a:xfrm>
            <a:off x="-185819" y="1854376"/>
            <a:ext cx="72093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899" lvl="1" marL="62357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400"/>
              <a:buFont typeface="Arial"/>
              <a:buChar char="•"/>
            </a:pPr>
            <a:r>
              <a:rPr b="0" i="0" lang="es-EC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Estado civil y parentesco: se acreditan mediante los medios de prueba establecidos en el Código Civil.</a:t>
            </a:r>
            <a:endParaRPr b="0" i="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899" lvl="1" marL="62357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400"/>
              <a:buFont typeface="Arial"/>
              <a:buChar char="•"/>
            </a:pPr>
            <a:r>
              <a:rPr b="0" i="0" lang="es-EC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Incapacidad: requiere dictamen emitido por la Junta de Médicos.</a:t>
            </a:r>
            <a:endParaRPr b="0" i="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899" lvl="1" marL="62357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400"/>
              <a:buFont typeface="Arial"/>
              <a:buChar char="•"/>
            </a:pPr>
            <a:r>
              <a:rPr b="0" i="0" lang="es-EC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Incapacidad legal: debe estar respaldada por sentencia ejecutoriada.</a:t>
            </a:r>
            <a:endParaRPr b="0" i="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899" lvl="1" marL="62357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400"/>
              <a:buFont typeface="Arial"/>
              <a:buChar char="•"/>
            </a:pPr>
            <a:r>
              <a:rPr b="0" i="0" lang="es-EC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Unión de hecho: debe constar mediante designación expresa del asegurado ante el ISSPOL o conforme a la legislación vigente sobre la materia.</a:t>
            </a:r>
            <a:endParaRPr b="0" i="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899" lvl="1" marL="62357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400"/>
              <a:buFont typeface="Arial"/>
              <a:buChar char="•"/>
            </a:pPr>
            <a:r>
              <a:rPr b="0" i="0" lang="es-EC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Tiempo de servicio: se verifica mediante certificado del departamento de personal y la cuenta individual del asegurado.</a:t>
            </a:r>
            <a:endParaRPr b="0" i="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899" lvl="1" marL="62357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400"/>
              <a:buFont typeface="Arial"/>
              <a:buChar char="•"/>
            </a:pPr>
            <a:r>
              <a:rPr b="0" i="0" lang="es-EC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Accidente o fallecimiento en servicio: debe acreditarse con el certificado de la Dirección General de Personal, la cuenta individual, el parte autenticado del Comandante General y el parte al ISSPOL, presentado en un plazo máximo de 15 días hábiles.</a:t>
            </a:r>
            <a:endParaRPr b="0" i="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899" lvl="1" marL="62357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400"/>
              <a:buFont typeface="Arial"/>
              <a:buChar char="•"/>
            </a:pPr>
            <a:r>
              <a:rPr b="0" i="0" lang="es-EC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Enfermedad profesional: requiere ficha médica, parte del Comandante General y dictamen de la Junta de Médicos.</a:t>
            </a:r>
            <a:endParaRPr b="0" i="0" u="none" cap="none" strike="noStrike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899" lvl="1" marL="62357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400"/>
              <a:buFont typeface="Arial"/>
              <a:buChar char="•"/>
            </a:pPr>
            <a:r>
              <a:rPr b="0" i="0" lang="es-EC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 por jubilación del IESS: se debe presentar la liquidación y la correspondiente reserva matemática.</a:t>
            </a:r>
            <a:endParaRPr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Google Shape;531;p48"/>
          <p:cNvSpPr txBox="1"/>
          <p:nvPr/>
        </p:nvSpPr>
        <p:spPr>
          <a:xfrm>
            <a:off x="6871084" y="1854365"/>
            <a:ext cx="5333400" cy="3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545" lvl="1" marL="56109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400"/>
              <a:buFont typeface="Arial"/>
              <a:buChar char="•"/>
            </a:pPr>
            <a:r>
              <a:rPr lang="es-EC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Incapacidad profesional o legal, unión de hecho, mejoras, estado civil y parentesco: se califican conforme a los mismos criterios establecidos en la Ley vigente.</a:t>
            </a:r>
            <a:endParaRPr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545" lvl="1" marL="56109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400"/>
              <a:buFont typeface="Arial"/>
              <a:buChar char="•"/>
            </a:pPr>
            <a:r>
              <a:rPr lang="es-EC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Dependencia económica: se determina según las disposiciones establecidas en las leyes que rigen la materia.</a:t>
            </a:r>
            <a:endParaRPr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545" lvl="1" marL="56109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400"/>
              <a:buFont typeface="Arial"/>
              <a:buChar char="•"/>
            </a:pPr>
            <a:r>
              <a:rPr lang="es-EC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Tiempo de afiliación: se acredita con la hoja de vida del asegurado y su cuenta individual. En caso de reincorporación, el empleador deberá cubrir cualquier desfase en los aportes.</a:t>
            </a:r>
            <a:endParaRPr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545" lvl="1" marL="56109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400"/>
              <a:buFont typeface="Arial"/>
              <a:buChar char="•"/>
            </a:pPr>
            <a:r>
              <a:rPr lang="es-EC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Accidente o fallecimiento en servicio: deberá constar mediante acto administrativo publicado en Orden General.</a:t>
            </a:r>
            <a:endParaRPr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545" lvl="1" marL="56109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400"/>
              <a:buFont typeface="Arial"/>
              <a:buChar char="•"/>
            </a:pPr>
            <a:r>
              <a:rPr lang="es-EC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Enfermedad profesional: requiere la historia clínica del asegurado y el dictamen correspondiente de la Junta Médica.</a:t>
            </a:r>
            <a:endParaRPr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9"/>
          <p:cNvSpPr txBox="1"/>
          <p:nvPr/>
        </p:nvSpPr>
        <p:spPr>
          <a:xfrm>
            <a:off x="1866027" y="301286"/>
            <a:ext cx="8624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II: PROCEDIMIENTOS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p49"/>
          <p:cNvSpPr txBox="1"/>
          <p:nvPr/>
        </p:nvSpPr>
        <p:spPr>
          <a:xfrm>
            <a:off x="1582909" y="1291818"/>
            <a:ext cx="2650533" cy="494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1539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539" name="Google Shape;539;p49"/>
          <p:cNvSpPr txBox="1"/>
          <p:nvPr/>
        </p:nvSpPr>
        <p:spPr>
          <a:xfrm>
            <a:off x="7783176" y="1291818"/>
            <a:ext cx="3701504" cy="494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1539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540" name="Google Shape;540;p49"/>
          <p:cNvSpPr txBox="1"/>
          <p:nvPr/>
        </p:nvSpPr>
        <p:spPr>
          <a:xfrm>
            <a:off x="2" y="1116588"/>
            <a:ext cx="6666600" cy="57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-213995" lvl="1" marL="45339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Altas, bajas y ascensos deben ser informados mediante Orden General autenticada.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3995" lvl="1" marL="45339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Remisión de información del cesante: el expediente y la ficha individual deberán enviarse en un plazo máximo de 72 horas.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3995" lvl="1" marL="45339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Prestaciones: no se requiere solicitud previa para acceder a las prestaciones previstas por la ley.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1" name="Google Shape;541;p49"/>
          <p:cNvSpPr txBox="1"/>
          <p:nvPr/>
        </p:nvSpPr>
        <p:spPr>
          <a:xfrm>
            <a:off x="6666581" y="1624881"/>
            <a:ext cx="5083672" cy="5256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0" lIns="190500" spcFirstLastPara="1" rIns="190500" wrap="square" tIns="190500">
            <a:noAutofit/>
          </a:bodyPr>
          <a:lstStyle/>
          <a:p>
            <a:pPr indent="-213995" lvl="1" marL="45339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Altas, bajas y ascensos: se implementa un procedimiento digital en línea para su registro.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3995" lvl="1" marL="45339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Remisión de documentos: se amplía a 5 días laborables el plazo para entregar la documentación necesaria para la concesión de beneficios.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3995" lvl="1" marL="45339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Prestaciones: ahora se requiere una solicitud formal para acceder a las prestaciones.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/>
          <p:nvPr/>
        </p:nvSpPr>
        <p:spPr>
          <a:xfrm>
            <a:off x="98858" y="129744"/>
            <a:ext cx="124308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II: ORGANIZACIÓN Y FUNCIONES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I:ORGANIZACIÓN Y ADMINISTRACIÓN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1536969" y="2559393"/>
            <a:ext cx="631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1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6968487" y="2546745"/>
            <a:ext cx="631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1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826875" y="3503575"/>
            <a:ext cx="46092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estructura del ISSPOL contempla un total de 10 organismos responsables de su administración y operación.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se especifica con claridad el marco normativo que regula las funciones de las direcciones y órganos técnicos.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6297456" y="2810865"/>
            <a:ext cx="4796100" cy="3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estructura institucional del ISSPOL está conformada por 18 organismos.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direcciones y órganos técnicos están regulados en el Estatuto Orgánico de Gestión por Procesos y en el Manual de Cargos y Clasificación de Puestos, lo que garantiza una delimitación funcional clara y ordenada.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0"/>
          <p:cNvSpPr txBox="1"/>
          <p:nvPr/>
        </p:nvSpPr>
        <p:spPr>
          <a:xfrm>
            <a:off x="659026" y="401306"/>
            <a:ext cx="28200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XI </a:t>
            </a:r>
            <a:endParaRPr/>
          </a:p>
        </p:txBody>
      </p:sp>
      <p:sp>
        <p:nvSpPr>
          <p:cNvPr id="548" name="Google Shape;548;p50"/>
          <p:cNvSpPr txBox="1"/>
          <p:nvPr/>
        </p:nvSpPr>
        <p:spPr>
          <a:xfrm>
            <a:off x="659027" y="2063755"/>
            <a:ext cx="10442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</a:t>
            </a: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garantiza la seguridad jurídica mediante el establecimiento de plazos claros, la implementación de procesos digitalizados y el respeto irrestricto a los derechos del afiliado.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7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51"/>
          <p:cNvSpPr txBox="1"/>
          <p:nvPr/>
        </p:nvSpPr>
        <p:spPr>
          <a:xfrm>
            <a:off x="98327" y="-109576"/>
            <a:ext cx="11821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XII: PRESCRIPCIÓN Y JURISDICCIÓN COACTIVA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51"/>
          <p:cNvSpPr txBox="1"/>
          <p:nvPr/>
        </p:nvSpPr>
        <p:spPr>
          <a:xfrm>
            <a:off x="-254324" y="2439675"/>
            <a:ext cx="57483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pensiones de retiro y montepío son imprescriptibles.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resto de prestaciones prescribe a los tres años, contados desde la fecha de baja o fallecimiento del afiliado.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prestaciones no reclamadas dentro del plazo legal prescriben a favor del ISSPOL.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obligaciones a favor del ISSPOL son imprescriptibles, aunque no devengan intereses por mora.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51"/>
          <p:cNvSpPr txBox="1"/>
          <p:nvPr/>
        </p:nvSpPr>
        <p:spPr>
          <a:xfrm>
            <a:off x="5894081" y="2439677"/>
            <a:ext cx="67410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pensiones por retiro, invalidez, incapacidad, viudedad y orfandad son imprescriptibles.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demás prestaciones prescriben a los tres años, contados desde la fecha de baja o desde la notificación por parte del ISSPOL.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beneficios no reclamados dentro del plazo legal prescriben a favor de la reserva técnica del seguro correspondiente.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obligaciones a favor del ISSPOL son imprescriptibles y devengan intereses si superan un año fiscal sin ser pagadas.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51"/>
          <p:cNvSpPr txBox="1"/>
          <p:nvPr/>
        </p:nvSpPr>
        <p:spPr>
          <a:xfrm>
            <a:off x="1079396" y="1673313"/>
            <a:ext cx="38217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799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558" name="Google Shape;558;p51"/>
          <p:cNvSpPr txBox="1"/>
          <p:nvPr/>
        </p:nvSpPr>
        <p:spPr>
          <a:xfrm>
            <a:off x="7170746" y="1746157"/>
            <a:ext cx="84552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799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52"/>
          <p:cNvSpPr txBox="1"/>
          <p:nvPr/>
        </p:nvSpPr>
        <p:spPr>
          <a:xfrm>
            <a:off x="659026" y="401306"/>
            <a:ext cx="28200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XII</a:t>
            </a:r>
            <a:endParaRPr/>
          </a:p>
        </p:txBody>
      </p:sp>
      <p:sp>
        <p:nvSpPr>
          <p:cNvPr id="565" name="Google Shape;565;p52"/>
          <p:cNvSpPr txBox="1"/>
          <p:nvPr/>
        </p:nvSpPr>
        <p:spPr>
          <a:xfrm>
            <a:off x="755122" y="2252133"/>
            <a:ext cx="10846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definen con precisión los plazos legales, así como las obligaciones exigibles e imprescriptibles, garantizando seguridad jurídica.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7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53"/>
          <p:cNvSpPr txBox="1"/>
          <p:nvPr/>
        </p:nvSpPr>
        <p:spPr>
          <a:xfrm>
            <a:off x="679649" y="8"/>
            <a:ext cx="10832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DISPOSICIONES GENERALES, TRANSITORIAS Y REFORMATORIAS </a:t>
            </a:r>
            <a:endParaRPr/>
          </a:p>
        </p:txBody>
      </p:sp>
      <p:sp>
        <p:nvSpPr>
          <p:cNvPr id="572" name="Google Shape;572;p53"/>
          <p:cNvSpPr txBox="1"/>
          <p:nvPr/>
        </p:nvSpPr>
        <p:spPr>
          <a:xfrm>
            <a:off x="298160" y="1275700"/>
            <a:ext cx="5096100" cy="14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</a:t>
            </a:r>
            <a:endParaRPr/>
          </a:p>
        </p:txBody>
      </p:sp>
      <p:sp>
        <p:nvSpPr>
          <p:cNvPr id="573" name="Google Shape;573;p53"/>
          <p:cNvSpPr txBox="1"/>
          <p:nvPr/>
        </p:nvSpPr>
        <p:spPr>
          <a:xfrm>
            <a:off x="7095775" y="1275689"/>
            <a:ext cx="5096100" cy="14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83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B3C6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</a:t>
            </a:r>
            <a:endParaRPr/>
          </a:p>
        </p:txBody>
      </p:sp>
      <p:sp>
        <p:nvSpPr>
          <p:cNvPr id="574" name="Google Shape;574;p53"/>
          <p:cNvSpPr txBox="1"/>
          <p:nvPr/>
        </p:nvSpPr>
        <p:spPr>
          <a:xfrm>
            <a:off x="67686" y="2646457"/>
            <a:ext cx="121242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8" lvl="1" marL="561338" marR="0" rtl="0" algn="just">
              <a:lnSpc>
                <a:spcPct val="18195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b="0" i="0" lang="es-EC" sz="20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Disposiciones generales y transitorias limitadas.</a:t>
            </a:r>
            <a:endParaRPr/>
          </a:p>
        </p:txBody>
      </p:sp>
      <p:sp>
        <p:nvSpPr>
          <p:cNvPr id="575" name="Google Shape;575;p53"/>
          <p:cNvSpPr txBox="1"/>
          <p:nvPr/>
        </p:nvSpPr>
        <p:spPr>
          <a:xfrm>
            <a:off x="5709600" y="2646450"/>
            <a:ext cx="64824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Disposiciones Generales: garantizan que los derechos adquiridos por los afiliados y beneficiarios no se verán afectados bajo el nuevo régimen.</a:t>
            </a:r>
            <a:endParaRPr sz="20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Disposiciones Transitorias: establecen una transición ordenada y detallada, con plazos definidos, responsables asignados y mecanismos de implementación claros.</a:t>
            </a:r>
            <a:endParaRPr sz="20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Disposiciones Reformatorias: derogan expresamente la Ley vigente y cualquier otra norma que contradiga lo establecido en el nuevo régimen legal.</a:t>
            </a:r>
            <a:endParaRPr sz="20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1" y="-74970"/>
            <a:ext cx="12356756" cy="7007957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54"/>
          <p:cNvSpPr txBox="1"/>
          <p:nvPr/>
        </p:nvSpPr>
        <p:spPr>
          <a:xfrm>
            <a:off x="329514" y="0"/>
            <a:ext cx="115329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MEJORAS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DISPOSICIONES GENERALES, TRANSITORIAS Y REFORMATORIAS</a:t>
            </a:r>
            <a:endParaRPr/>
          </a:p>
        </p:txBody>
      </p:sp>
      <p:sp>
        <p:nvSpPr>
          <p:cNvPr id="582" name="Google Shape;582;p54"/>
          <p:cNvSpPr txBox="1"/>
          <p:nvPr/>
        </p:nvSpPr>
        <p:spPr>
          <a:xfrm>
            <a:off x="329537" y="2091392"/>
            <a:ext cx="113517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02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nueva normativa se implementará de manera progresiva y claramente definida, garantizando una transición ordenada.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incorporan disposiciones en cumplimiento de sentencias emitidas por la Corte Constitucional, asegurando el respeto al marco jurídico vigente.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4756" y="-149956"/>
            <a:ext cx="12356756" cy="7007957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55"/>
          <p:cNvSpPr txBox="1"/>
          <p:nvPr/>
        </p:nvSpPr>
        <p:spPr>
          <a:xfrm>
            <a:off x="-110092" y="358257"/>
            <a:ext cx="12564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PRINCIPALES MEJORAS DEL PROYECTO DE LEY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9" name="Google Shape;589;p55"/>
          <p:cNvSpPr txBox="1"/>
          <p:nvPr/>
        </p:nvSpPr>
        <p:spPr>
          <a:xfrm>
            <a:off x="16775" y="1353025"/>
            <a:ext cx="119937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3397" lvl="1" marL="90679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establece un enfoque técnico-actuarial para todos los seguros y prestaciones, garantizando equilibrio financiero y respaldo sostenible.</a:t>
            </a:r>
            <a:endParaRPr sz="20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3397" lvl="1" marL="90679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amplía la cobertura previsional a los aspirantes a la Policía Nacional desde su incorporación.</a:t>
            </a:r>
            <a:endParaRPr sz="20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3397" lvl="1" marL="90679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promueve la digitalización de trámites, la fijación de plazos definidos y el respeto a las garantías del debido proceso.</a:t>
            </a:r>
            <a:endParaRPr sz="20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3397" lvl="1" marL="90679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planes de inversión y financiamiento serán diseñados con base en criterios de sostenibilidad, eficiencia y transparencia.</a:t>
            </a:r>
            <a:endParaRPr sz="20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3397" lvl="1" marL="906795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implementa una reorganización funcional del ISSPOL, incluyendo la creación y fortalecimiento de órganos técnicos autónomos, con capacidad de gestión especializada.</a:t>
            </a:r>
            <a:endParaRPr sz="20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1566699" y="536270"/>
            <a:ext cx="922335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II: CONSEJO DIRECTIVO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1" y="1655028"/>
            <a:ext cx="631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9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5978742" y="1655028"/>
            <a:ext cx="637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9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659027" y="2778244"/>
            <a:ext cx="52161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Consejo Directivo 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 conformado por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 miembros. </a:t>
            </a:r>
            <a:endParaRPr/>
          </a:p>
          <a:p>
            <a:pPr indent="-280669" lvl="1" marL="56133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órgano cuenta con un total de 15 atribuciones. . 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6202143" y="2552669"/>
            <a:ext cx="5406000" cy="38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Consejo Directivo se amplía a 9 miembros, incorporando como novedad la participación de un vocal independiente de perfil técnico, lo que refuerza la toma de decisiones con criterios especializados.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fortalecen y amplían sus atribuciones a un total de 24, incluyendo nuevas competencias como la supervisión directa de las inversiones, fortaleciendo así la gobernanza institucional.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6294" y="-111211"/>
            <a:ext cx="12435980" cy="708691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5143499" y="731172"/>
            <a:ext cx="6378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III:  COMITÉ DE FISCALIZACIÓN 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-281940" y="2849766"/>
            <a:ext cx="637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9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/>
          </a:p>
        </p:txBody>
      </p:sp>
      <p:sp>
        <p:nvSpPr>
          <p:cNvPr id="146" name="Google Shape;146;p7"/>
          <p:cNvSpPr txBox="1"/>
          <p:nvPr/>
        </p:nvSpPr>
        <p:spPr>
          <a:xfrm>
            <a:off x="5814060" y="2767666"/>
            <a:ext cx="637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9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 </a:t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1255137" y="3658895"/>
            <a:ext cx="63780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0669" lvl="1" marL="561339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existe e</a:t>
            </a: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comité.</a:t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5375396" y="3658895"/>
            <a:ext cx="6378000" cy="28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0668" lvl="1" marL="561338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crea el Comité de Fiscalización, responsable de dar seguimiento a las inversiones de las reservas de los seguros y de vigilar el cumplimiento de la normativa legal aplicable al ISSPOL.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comité estará conformado por tres vocales. 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/>
          <p:nvPr/>
        </p:nvSpPr>
        <p:spPr>
          <a:xfrm>
            <a:off x="1429611" y="353023"/>
            <a:ext cx="94975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IV: DIRECCIÓN GENERAL</a:t>
            </a:r>
            <a:endParaRPr/>
          </a:p>
        </p:txBody>
      </p:sp>
      <p:sp>
        <p:nvSpPr>
          <p:cNvPr id="155" name="Google Shape;155;p8"/>
          <p:cNvSpPr txBox="1"/>
          <p:nvPr/>
        </p:nvSpPr>
        <p:spPr>
          <a:xfrm>
            <a:off x="-165271" y="2153182"/>
            <a:ext cx="6343650" cy="422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</a:t>
            </a:r>
            <a:endParaRPr/>
          </a:p>
        </p:txBody>
      </p:sp>
      <p:sp>
        <p:nvSpPr>
          <p:cNvPr id="156" name="Google Shape;156;p8"/>
          <p:cNvSpPr txBox="1"/>
          <p:nvPr/>
        </p:nvSpPr>
        <p:spPr>
          <a:xfrm>
            <a:off x="6095743" y="2139902"/>
            <a:ext cx="6343650" cy="422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3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323F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</a:t>
            </a:r>
            <a:endParaRPr/>
          </a:p>
        </p:txBody>
      </p:sp>
      <p:sp>
        <p:nvSpPr>
          <p:cNvPr id="157" name="Google Shape;157;p8"/>
          <p:cNvSpPr txBox="1"/>
          <p:nvPr/>
        </p:nvSpPr>
        <p:spPr>
          <a:xfrm>
            <a:off x="117132" y="2951818"/>
            <a:ext cx="5895900" cy="21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Director General será designado por el Consejo Directivo, tendrá un período de gestión de cuatro años y podrá ser reelegido.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cargo cuenta con 12 atribuciones. 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6013107" y="2951818"/>
            <a:ext cx="5979000" cy="25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Director General continúa siendo designado por el Consejo Directivo; sin embargo, ya no podrá ser reelegido y su período de gestión se reduce a tres años.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amplían sus atribuciones a un total de 17, fortaleciendo su rol en la gestión integral, técnica y estratégica del ISSPOL.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9470"/>
            <a:ext cx="12356756" cy="700795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 txBox="1"/>
          <p:nvPr/>
        </p:nvSpPr>
        <p:spPr>
          <a:xfrm>
            <a:off x="7129" y="33978"/>
            <a:ext cx="11354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4000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CAPÍTULO V: SUBDIRECCIÓN GENERAL DEL ISSPOL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F386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1410114" y="1965962"/>
            <a:ext cx="634365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LEY VIGENTE </a:t>
            </a:r>
            <a:endParaRPr>
              <a:solidFill>
                <a:srgbClr val="718BAB"/>
              </a:solidFill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6883436" y="1972012"/>
            <a:ext cx="634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C" sz="3000">
                <a:solidFill>
                  <a:srgbClr val="718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PROYECTO DE LEY</a:t>
            </a:r>
            <a:endParaRPr>
              <a:solidFill>
                <a:srgbClr val="718BAB"/>
              </a:solidFill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-100757" y="2542432"/>
            <a:ext cx="5785277" cy="492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0669" lvl="1" marL="561339" marR="0" rtl="0" algn="just">
              <a:lnSpc>
                <a:spcPct val="202166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b="0" i="0" lang="es-EC" sz="1800" u="none" cap="none" strike="noStrike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contempla la figura de una Subdirección General. </a:t>
            </a:r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5848349" y="2595202"/>
            <a:ext cx="5785200" cy="29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crea expresamente la figura de la Subdirección General del ISSPOL como órgano de apoyo a la alta dirección institucional.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0668" lvl="1" marL="561338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E3A"/>
              </a:buClr>
              <a:buSzPts val="1800"/>
              <a:buFont typeface="Arial"/>
              <a:buChar char="•"/>
            </a:pPr>
            <a:r>
              <a:rPr lang="es-EC" sz="1800">
                <a:solidFill>
                  <a:srgbClr val="2A2E3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 funciones incluyen: asistir al Director General en las tareas que él mismo le delegue, suplir sus funciones en caso de ausencia temporal, y contribuir a la continuidad operativa de la institución.</a:t>
            </a:r>
            <a:endParaRPr sz="1800">
              <a:solidFill>
                <a:srgbClr val="2A2E3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2025-06-23T20:29:45Z</dcterms:created>
  <dc:creator>Microsoft Office User</dc:creator>
</cp:coreProperties>
</file>